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</p:sldIdLst>
  <p:sldSz cx="12190413" cy="6859588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узаев Сергей Сергеевич" initials="РСС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3" autoAdjust="0"/>
  </p:normalViewPr>
  <p:slideViewPr>
    <p:cSldViewPr>
      <p:cViewPr>
        <p:scale>
          <a:sx n="100" d="100"/>
          <a:sy n="100" d="100"/>
        </p:scale>
        <p:origin x="-870" y="-558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6A821-1E2A-4EAF-956C-422401E02D06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23E3E-8666-4497-B6F8-65EDDA706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3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68B14C-7FF7-476B-8DF6-5FF4156C180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CD91529-6B7E-4315-AE6D-DAF55E1130DA}" type="slidenum">
              <a:rPr lang="ru-RU" altLang="ru-RU" sz="1200">
                <a:latin typeface="Calibri" pitchFamily="34" charset="0"/>
              </a:rPr>
              <a:pPr algn="r" eaLnBrk="1" hangingPunct="1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F631D3-699B-4D0E-97D5-1F073D3BCEBF}" type="slidenum">
              <a:rPr lang="ru-RU" altLang="ru-RU" sz="1200">
                <a:latin typeface="Calibri" pitchFamily="34" charset="0"/>
              </a:rPr>
              <a:pPr algn="r" eaLnBrk="1" hangingPunct="1"/>
              <a:t>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517ED-A75D-4550-A6DD-B707ECDFB3E4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7913585-7048-4BD7-A34C-847F29CF7BFD}" type="slidenum">
              <a:rPr lang="ru-RU" altLang="ru-RU" sz="1200">
                <a:latin typeface="Calibri" pitchFamily="34" charset="0"/>
              </a:rPr>
              <a:pPr algn="r" eaLnBrk="1" hangingPunct="1"/>
              <a:t>5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EF53E93-AA25-449B-993F-4C9255652C7E}" type="slidenum">
              <a:rPr lang="ru-R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FDFF478-1759-4351-ABDE-3F3406FDC660}" type="slidenum">
              <a:rPr lang="ru-RU" altLang="ru-RU" sz="1200">
                <a:latin typeface="Calibri" pitchFamily="34" charset="0"/>
              </a:rPr>
              <a:pPr algn="r" eaLnBrk="1" hangingPunct="1"/>
              <a:t>7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BF9E18-AD6A-4AD6-88F3-F8E86DDEE051}" type="slidenum">
              <a:rPr lang="ru-RU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90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703"/>
            <a:ext cx="2742842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3" y="274703"/>
            <a:ext cx="8025354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3" y="1600572"/>
            <a:ext cx="5384098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8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7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7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5379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2" y="273113"/>
            <a:ext cx="4010562" cy="11623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2" y="273114"/>
            <a:ext cx="6814779" cy="58544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2" y="1435433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7" y="4801712"/>
            <a:ext cx="7314248" cy="566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7" y="612917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7" y="5368581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4702"/>
            <a:ext cx="10971371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3" y="1600572"/>
            <a:ext cx="10971371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3"/>
            <a:ext cx="284443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7823"/>
            <a:ext cx="3860298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3"/>
            <a:ext cx="284443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765498"/>
            <a:ext cx="12190414" cy="5093837"/>
          </a:xfrm>
          <a:noFill/>
        </p:spPr>
        <p:txBody>
          <a:bodyPr/>
          <a:lstStyle/>
          <a:p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Предотвращение</a:t>
            </a:r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урегулирование конфликта </a:t>
            </a:r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интересов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8025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02624" y="2756539"/>
            <a:ext cx="294178" cy="28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75653" y="2900506"/>
            <a:ext cx="912164" cy="71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12168" y="3044472"/>
            <a:ext cx="385183" cy="61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5443" y="2565994"/>
            <a:ext cx="408462" cy="14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66838" y="1197546"/>
            <a:ext cx="9458324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kumimoji="1" lang="ru-RU" altLang="ru-RU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Основные</a:t>
            </a:r>
            <a:r>
              <a:rPr kumimoji="1" lang="ru-RU" altLang="ru-RU" sz="21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 </a:t>
            </a:r>
            <a:r>
              <a:rPr kumimoji="1" lang="ru-RU" altLang="ru-RU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понятия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3441" y="2121392"/>
            <a:ext cx="1169517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Под конфликтом интересов понимается ситуация, при которой личная заинтересованность (прямая или косвенная)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работника влияет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или может повлиять на надлежащее, объективное и беспристрастное исполнение им должностных (служебных) обязанностей (осуществление полномочий)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3440" y="3501802"/>
            <a:ext cx="11695177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Под личной заинтересованностью понимается 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работником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 (или) состоящими с ним в близком родстве или свойстве лицами (родителями, супругами, детьми, братьями, сестрами, а также братьями, сестрами, родителями, детьми супругов и супругами детей), гражданами или организациями, с которыми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работник 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(или) лица, состоящие с ним в близком родстве или свойстве, связаны имущественными, корпоративными или иными близкими отношениями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1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pic>
        <p:nvPicPr>
          <p:cNvPr id="19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7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02624" y="2756539"/>
            <a:ext cx="294178" cy="28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75653" y="2900506"/>
            <a:ext cx="912164" cy="71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12168" y="3044472"/>
            <a:ext cx="385183" cy="61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5443" y="2565994"/>
            <a:ext cx="408462" cy="14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86694" y="1125538"/>
            <a:ext cx="945991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1" lang="ru-RU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Общие принципы регулирования конфликта интересов</a:t>
            </a:r>
          </a:p>
        </p:txBody>
      </p:sp>
      <p:sp>
        <p:nvSpPr>
          <p:cNvPr id="44047" name="TextBox 1"/>
          <p:cNvSpPr txBox="1">
            <a:spLocks noChangeArrowheads="1"/>
          </p:cNvSpPr>
          <p:nvPr/>
        </p:nvSpPr>
        <p:spPr bwMode="auto">
          <a:xfrm>
            <a:off x="1047618" y="2000716"/>
            <a:ext cx="10518463" cy="250530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0" hangingPunct="0"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kumimoji="1"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интересов не обязательно является признаком неэтичного поведения или коррупции</a:t>
            </a:r>
          </a:p>
          <a:p>
            <a:pPr marL="342900" indent="-342900" algn="just" eaLnBrk="0" hangingPunct="0"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kumimoji="1"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в тех случаях, когда конфликт интересов есть, не все частные интересы </a:t>
            </a:r>
            <a:r>
              <a:rPr kumimoji="1" lang="ru-RU" alt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kumimoji="1"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несут настолько серьезную угрозу обществу, что требуют полного отказа от частного интереса или увольнения </a:t>
            </a:r>
            <a:r>
              <a:rPr kumimoji="1" lang="ru-RU" alt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</a:t>
            </a:r>
            <a:endParaRPr kumimoji="1" lang="ru-RU" altLang="ru-RU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kumimoji="1"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конфликта интересов рекомендуется выстраивать от более мягких мер к более жестким</a:t>
            </a:r>
          </a:p>
          <a:p>
            <a:pPr marL="342900" indent="-342900" algn="just" eaLnBrk="0" hangingPunct="0"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Ø"/>
              <a:defRPr/>
            </a:pPr>
            <a:r>
              <a:rPr kumimoji="1"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уделять внимание не только реальным, но и «кажущимся» конфликтам интересов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5092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4"/>
          <p:cNvSpPr txBox="1">
            <a:spLocks/>
          </p:cNvSpPr>
          <p:nvPr/>
        </p:nvSpPr>
        <p:spPr>
          <a:xfrm>
            <a:off x="1390469" y="-146084"/>
            <a:ext cx="8533290" cy="6732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2978" y="1125538"/>
            <a:ext cx="9458325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1" lang="ru-RU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Основные сферы возникновения конфликта интересов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2638" y="1917626"/>
            <a:ext cx="87849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практике в ФГБУ «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Росаккредагентство»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возникнуть множество различных ситуаций конфликта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интересов,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обусловленных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спецификой его деятельности. Тем не менее,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определенной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долей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условности обозначить несколько наиболее распространенных, «типовых»,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интересов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6988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198662" y="909514"/>
            <a:ext cx="945991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1" lang="ru-RU" altLang="ru-RU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Виды конфликта интересов</a:t>
            </a:r>
            <a:endParaRPr kumimoji="1" lang="ru-RU" sz="2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charset="0"/>
            </a:endParaRPr>
          </a:p>
        </p:txBody>
      </p:sp>
      <p:sp>
        <p:nvSpPr>
          <p:cNvPr id="15" name="Прямоугольник 9"/>
          <p:cNvSpPr>
            <a:spLocks noChangeArrowheads="1"/>
          </p:cNvSpPr>
          <p:nvPr/>
        </p:nvSpPr>
        <p:spPr bwMode="auto">
          <a:xfrm>
            <a:off x="1311959" y="4133646"/>
            <a:ext cx="8986196" cy="150741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just">
              <a:defRPr/>
            </a:pP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его родственники выполняют оплачиваемую работу в организации «Б», которая является филиалом организации «А». При этом действия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его должностных обязанностей могут помочь организации «А» получить выгоду (избежать ущерба).</a:t>
            </a:r>
            <a:endParaRPr lang="en-US" altLang="ru-RU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9"/>
          <p:cNvSpPr>
            <a:spLocks noChangeArrowheads="1"/>
          </p:cNvSpPr>
          <p:nvPr/>
        </p:nvSpPr>
        <p:spPr bwMode="auto">
          <a:xfrm>
            <a:off x="1311959" y="2061642"/>
            <a:ext cx="8990429" cy="185462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just">
              <a:defRPr/>
            </a:pP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его родственники, с которой связана личная заинтересованность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выполняют или собираются выполнять оплачиваемую работу на условиях трудового или гражданско-правового договора в организации, и при этом действия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его должностных обязанностей могут помочь этой организации получить выгоду (избежать ущерба).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276665" y="1557586"/>
            <a:ext cx="7056784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Выполнение иной оплачиваемой работы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7578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40601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Прямоугольник 6"/>
          <p:cNvSpPr>
            <a:spLocks noChangeArrowheads="1"/>
          </p:cNvSpPr>
          <p:nvPr/>
        </p:nvSpPr>
        <p:spPr bwMode="auto">
          <a:xfrm>
            <a:off x="750874" y="1845618"/>
            <a:ext cx="8831699" cy="134439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defRPr/>
            </a:pP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и/или его родственники получают подарки или иные блага от организации, и при этом действия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его должностных обязанностей могут </a:t>
            </a:r>
            <a:r>
              <a:rPr lang="ru-RU" altLang="ru-RU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помочь этой организации получить выгоду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(избежать ущерба).</a:t>
            </a:r>
            <a:endParaRPr lang="ru-RU" b="1" i="1" dirty="0">
              <a:solidFill>
                <a:srgbClr val="2E3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Прямоугольник 1"/>
          <p:cNvSpPr>
            <a:spLocks noChangeArrowheads="1"/>
          </p:cNvSpPr>
          <p:nvPr/>
        </p:nvSpPr>
        <p:spPr bwMode="auto">
          <a:xfrm>
            <a:off x="838622" y="983159"/>
            <a:ext cx="9459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kumimoji="1" lang="ru-RU" altLang="ru-RU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Виды конфликта интересов</a:t>
            </a:r>
            <a:endParaRPr kumimoji="1" lang="ru-RU" sz="2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0698" y="3573810"/>
            <a:ext cx="8831701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исполнения должностных обязанностей совершает действия (принимает решения) в отношении физических лиц или организаций, которые предоставляли или предоставляют услуги, в том числе и платные, 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работнику,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его родственникам или иным лицам, с которыми </a:t>
            </a:r>
            <a:r>
              <a:rPr lang="ru-RU" alt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alt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поддерживает отношения, основанные на нравственных обязательствах.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8551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25974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02624" y="2756539"/>
            <a:ext cx="294178" cy="28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75653" y="2900506"/>
            <a:ext cx="912164" cy="71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5443" y="2565994"/>
            <a:ext cx="408462" cy="14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26654" y="763099"/>
            <a:ext cx="945991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742950" indent="-285750">
              <a:defRPr>
                <a:latin typeface="Arial" charset="0"/>
              </a:defRPr>
            </a:lvl2pPr>
            <a:lvl3pPr marL="1143000" indent="-228600">
              <a:defRPr>
                <a:latin typeface="Arial" charset="0"/>
              </a:defRPr>
            </a:lvl3pPr>
            <a:lvl4pPr marL="1600200" indent="-228600">
              <a:defRPr>
                <a:latin typeface="Arial" charset="0"/>
              </a:defRPr>
            </a:lvl4pPr>
            <a:lvl5pPr marL="2057400" indent="-228600">
              <a:defRPr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 </a:t>
            </a:r>
            <a:r>
              <a:rPr lang="ru-RU" altLang="ru-RU" dirty="0"/>
              <a:t>Виды конфликта интересов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09322" y="1259986"/>
            <a:ext cx="6094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Ситуации, связанные с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явным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нарушением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работником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0630" y="1736169"/>
            <a:ext cx="10801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получает награды, почетные и специальные звания (за исключением научных) от иностранных государств, международных организаций, а также политических партий, других общественных объединений и религиозных объединений.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74740" y="3503312"/>
            <a:ext cx="107761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использует информацию, полученную в ходе исполнения служебных обязанностей и временно недоступную широкой общественности, для получения конкурентных преимуществ при совершении коммерческих операций.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6025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pic>
        <p:nvPicPr>
          <p:cNvPr id="18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023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7259" y="1082937"/>
            <a:ext cx="9458325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kumimoji="1" lang="ru-RU" altLang="ru-RU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charset="0"/>
              </a:rPr>
              <a:t>Урегулирование конфликта интересов 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390469" y="-146084"/>
            <a:ext cx="8533290" cy="6732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574" y="1560346"/>
            <a:ext cx="11305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4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Непринятие мер по предотвращению или урегулированию конфликта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интересов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 flipV="1">
            <a:off x="5421655" y="3645817"/>
            <a:ext cx="529535" cy="537855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8562" y="2938847"/>
            <a:ext cx="11305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4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Является  </a:t>
            </a:r>
            <a:r>
              <a:rPr kumimoji="1" lang="ru-RU" altLang="ru-RU" sz="2400" b="1" i="1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правонарушением</a:t>
            </a:r>
            <a:endParaRPr lang="ru-RU" sz="2400" i="1" u="sng" dirty="0"/>
          </a:p>
        </p:txBody>
      </p:sp>
      <p:sp>
        <p:nvSpPr>
          <p:cNvPr id="18" name="Стрелка вверх 17"/>
          <p:cNvSpPr/>
          <p:nvPr/>
        </p:nvSpPr>
        <p:spPr>
          <a:xfrm flipV="1">
            <a:off x="5421654" y="2349674"/>
            <a:ext cx="529536" cy="568829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0590" y="4356144"/>
            <a:ext cx="105851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400" b="1" i="1" u="sng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Расторжение трудового договора по </a:t>
            </a:r>
          </a:p>
          <a:p>
            <a:pPr algn="ctr">
              <a:defRPr/>
            </a:pPr>
            <a:r>
              <a:rPr kumimoji="1" lang="ru-RU" altLang="ru-RU" sz="2400" b="1" i="1" u="sng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инициативе работодателя</a:t>
            </a:r>
            <a:endParaRPr lang="ru-RU" sz="2400" i="1" u="sng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92235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3067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632</Words>
  <Application>Microsoft Office PowerPoint</Application>
  <PresentationFormat>Произвольный</PresentationFormat>
  <Paragraphs>43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Предотвращение и урегулирование конфликта интересов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Предотвращение и урегулирование конфликта интересов </dc:title>
  <dc:creator>Рузаев Сергей Сергеевич</dc:creator>
  <cp:lastModifiedBy>Рузаев Сергей Сергеевич</cp:lastModifiedBy>
  <cp:revision>33</cp:revision>
  <cp:lastPrinted>2016-03-29T11:53:16Z</cp:lastPrinted>
  <dcterms:created xsi:type="dcterms:W3CDTF">2016-03-15T14:21:01Z</dcterms:created>
  <dcterms:modified xsi:type="dcterms:W3CDTF">2016-03-29T12:04:14Z</dcterms:modified>
</cp:coreProperties>
</file>