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12190413" cy="6859588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узаев Сергей Сергеевич" initials="РСС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85" autoAdjust="0"/>
    <p:restoredTop sz="93973" autoAdjust="0"/>
  </p:normalViewPr>
  <p:slideViewPr>
    <p:cSldViewPr>
      <p:cViewPr>
        <p:scale>
          <a:sx n="100" d="100"/>
          <a:sy n="100" d="100"/>
        </p:scale>
        <p:origin x="-1320" y="-738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6A821-1E2A-4EAF-956C-422401E02D06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23E3E-8666-4497-B6F8-65EDDA706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3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68B14C-7FF7-476B-8DF6-5FF4156C180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CD91529-6B7E-4315-AE6D-DAF55E1130DA}" type="slidenum">
              <a:rPr lang="ru-RU" altLang="ru-RU" sz="1200">
                <a:latin typeface="Calibri" pitchFamily="34" charset="0"/>
              </a:rPr>
              <a:pPr algn="r" eaLnBrk="1" hangingPunct="1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7F631D3-699B-4D0E-97D5-1F073D3BCEBF}" type="slidenum">
              <a:rPr lang="ru-RU" altLang="ru-RU" sz="1200">
                <a:latin typeface="Calibri" pitchFamily="34" charset="0"/>
              </a:rPr>
              <a:pPr algn="r" eaLnBrk="1" hangingPunct="1"/>
              <a:t>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517ED-A75D-4550-A6DD-B707ECDFB3E4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7913585-7048-4BD7-A34C-847F29CF7BFD}" type="slidenum">
              <a:rPr lang="ru-RU" altLang="ru-RU" sz="1200">
                <a:latin typeface="Calibri" pitchFamily="34" charset="0"/>
              </a:rPr>
              <a:pPr algn="r" eaLnBrk="1" hangingPunct="1"/>
              <a:t>5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EF53E93-AA25-449B-993F-4C9255652C7E}" type="slidenum">
              <a:rPr lang="ru-R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FDFF478-1759-4351-ABDE-3F3406FDC660}" type="slidenum">
              <a:rPr lang="ru-RU" altLang="ru-RU" sz="1200">
                <a:latin typeface="Calibri" pitchFamily="34" charset="0"/>
              </a:rPr>
              <a:pPr algn="r" eaLnBrk="1" hangingPunct="1"/>
              <a:t>7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90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703"/>
            <a:ext cx="2742842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3" y="274703"/>
            <a:ext cx="8025354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3" y="1600572"/>
            <a:ext cx="5384098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8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7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7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5379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2" y="273113"/>
            <a:ext cx="4010562" cy="11623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2" y="273114"/>
            <a:ext cx="6814779" cy="58544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2" y="1435433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7" y="4801712"/>
            <a:ext cx="7314248" cy="566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7" y="612917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7" y="5368581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4702"/>
            <a:ext cx="10971371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3" y="1600572"/>
            <a:ext cx="10971371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3"/>
            <a:ext cx="284443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7823"/>
            <a:ext cx="3860298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3"/>
            <a:ext cx="284443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41300" y="765498"/>
            <a:ext cx="11758562" cy="5093837"/>
          </a:xfrm>
          <a:noFill/>
        </p:spPr>
        <p:txBody>
          <a:bodyPr>
            <a:normAutofit/>
          </a:bodyPr>
          <a:lstStyle/>
          <a:p>
            <a:r>
              <a:rPr lang="ru-RU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br>
              <a:rPr lang="ru-RU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 :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Типичные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коррупционные дисциплинарные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правонарушения»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8025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02624" y="2756539"/>
            <a:ext cx="294178" cy="28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75653" y="2900506"/>
            <a:ext cx="912164" cy="71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12168" y="3044472"/>
            <a:ext cx="385183" cy="61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5443" y="2565994"/>
            <a:ext cx="408462" cy="14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1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pic>
        <p:nvPicPr>
          <p:cNvPr id="19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94606" y="1053530"/>
            <a:ext cx="110892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Нарушение законодательных запретов, требований и ограничений, установленных для 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работников ФГБУ «Росаккредагентство» </a:t>
            </a:r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в целях предупреждения коррупции, которые являются основанием для применения дисциплинарных взысканий или увольнения </a:t>
            </a:r>
            <a:r>
              <a:rPr lang="ru-RU" altLang="ru-RU" sz="4000" dirty="0" smtClean="0">
                <a:latin typeface="Times New Roman" pitchFamily="18" charset="0"/>
                <a:cs typeface="Times New Roman" pitchFamily="18" charset="0"/>
              </a:rPr>
              <a:t>на основании Трудового кодекса Российской Федерации</a:t>
            </a:r>
            <a:endParaRPr lang="ru-RU" alt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02624" y="2756539"/>
            <a:ext cx="294178" cy="28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75653" y="2900506"/>
            <a:ext cx="912164" cy="71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12168" y="3044472"/>
            <a:ext cx="385183" cy="61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5443" y="2565994"/>
            <a:ext cx="408462" cy="14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73544" y="1245476"/>
            <a:ext cx="11010293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 коррупционного правонарушения</a:t>
            </a:r>
            <a:endParaRPr lang="ru-RU" sz="2800" b="1" dirty="0">
              <a:solidFill>
                <a:srgbClr val="2E31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5735908" y="1735724"/>
            <a:ext cx="655637" cy="356056"/>
          </a:xfrm>
          <a:prstGeom prst="downArrow">
            <a:avLst/>
          </a:prstGeom>
          <a:solidFill>
            <a:srgbClr val="C198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7030A0"/>
              </a:solidFill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241300" y="2164356"/>
            <a:ext cx="11758561" cy="923330"/>
          </a:xfrm>
          <a:prstGeom prst="rect">
            <a:avLst/>
          </a:prstGeom>
          <a:solidFill>
            <a:srgbClr val="7030A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непосредственно посягает на авторитет и законные интересы учреждения и выражается в противоправном получении работниками каких-либо преимуществ либо в предоставлении последним таких преимуществ</a:t>
            </a:r>
            <a:endParaRPr kumimoji="1" lang="ru-RU" alt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5216" y="3285778"/>
            <a:ext cx="108716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Объективная сторона коррупционного правонарушения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5768975" y="3933850"/>
            <a:ext cx="654050" cy="394789"/>
          </a:xfrm>
          <a:prstGeom prst="downArrow">
            <a:avLst/>
          </a:prstGeom>
          <a:solidFill>
            <a:srgbClr val="C198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7030A0"/>
              </a:solidFill>
            </a:endParaRP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241299" y="4437906"/>
            <a:ext cx="11758561" cy="804323"/>
          </a:xfrm>
          <a:prstGeom prst="rect">
            <a:avLst/>
          </a:prstGeom>
          <a:solidFill>
            <a:srgbClr val="7030A0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kumimoji="1"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kumimoji="1"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должностного </a:t>
            </a:r>
            <a:r>
              <a:rPr kumimoji="1"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положения </a:t>
            </a:r>
            <a:r>
              <a:rPr kumimoji="1"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вопреки законным интересам </a:t>
            </a:r>
            <a:r>
              <a:rPr kumimoji="1"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общества</a:t>
            </a:r>
            <a:r>
              <a:rPr kumimoji="1"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государства и учреждения</a:t>
            </a:r>
            <a:endParaRPr kumimoji="1" lang="ru-RU" alt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kumimoji="1"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нарушение правил и процедур, специально предназначенных для предупреждения коррупции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73546" y="706299"/>
            <a:ext cx="108716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коррупционного правонарушения</a:t>
            </a:r>
          </a:p>
        </p:txBody>
      </p:sp>
    </p:spTree>
    <p:extLst>
      <p:ext uri="{BB962C8B-B14F-4D97-AF65-F5344CB8AC3E}">
        <p14:creationId xmlns:p14="http://schemas.microsoft.com/office/powerpoint/2010/main" val="5092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4"/>
          <p:cNvSpPr txBox="1">
            <a:spLocks/>
          </p:cNvSpPr>
          <p:nvPr/>
        </p:nvSpPr>
        <p:spPr>
          <a:xfrm>
            <a:off x="1390469" y="-146084"/>
            <a:ext cx="8533290" cy="67325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sz="2600" b="1" spc="11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9413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1045" y="649288"/>
            <a:ext cx="118188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коррупционного правонарушения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237" y="1214142"/>
            <a:ext cx="11651981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2F2B20"/>
                </a:solidFill>
                <a:latin typeface="Cambria" pitchFamily="18" charset="0"/>
              </a:rPr>
              <a:t> </a:t>
            </a:r>
            <a:r>
              <a:rPr kumimoji="1" lang="ru-RU" altLang="ru-RU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</a:t>
            </a:r>
            <a:r>
              <a:rPr kumimoji="1" lang="ru-RU" altLang="ru-RU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коррупционного </a:t>
            </a:r>
            <a:r>
              <a:rPr kumimoji="1" lang="ru-RU" altLang="ru-RU" sz="2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598900" y="2133650"/>
            <a:ext cx="654050" cy="266153"/>
          </a:xfrm>
          <a:prstGeom prst="downArrow">
            <a:avLst/>
          </a:prstGeom>
          <a:solidFill>
            <a:srgbClr val="C198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7030A0"/>
              </a:solidFill>
            </a:endParaRPr>
          </a:p>
        </p:txBody>
      </p:sp>
      <p:sp>
        <p:nvSpPr>
          <p:cNvPr id="13" name="Прямоугольник 1"/>
          <p:cNvSpPr>
            <a:spLocks noChangeArrowheads="1"/>
          </p:cNvSpPr>
          <p:nvPr/>
        </p:nvSpPr>
        <p:spPr bwMode="auto">
          <a:xfrm>
            <a:off x="118542" y="2495183"/>
            <a:ext cx="11843377" cy="646331"/>
          </a:xfrm>
          <a:prstGeom prst="rect">
            <a:avLst/>
          </a:prstGeom>
          <a:solidFill>
            <a:srgbClr val="7030A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Работник ФГБУ «Росаккредагентство»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лицо, занимающее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отдельную должность на основании трудового Договора.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6484" y="3141514"/>
            <a:ext cx="11610918" cy="431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Субъективная сторона коррупционного правонарушения</a:t>
            </a:r>
            <a:endParaRPr lang="ru-RU" sz="22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5598900" y="3670967"/>
            <a:ext cx="654050" cy="315438"/>
          </a:xfrm>
          <a:prstGeom prst="downArrow">
            <a:avLst/>
          </a:prstGeom>
          <a:solidFill>
            <a:srgbClr val="C198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7030A0"/>
              </a:solidFill>
            </a:endParaRPr>
          </a:p>
        </p:txBody>
      </p:sp>
      <p:sp>
        <p:nvSpPr>
          <p:cNvPr id="17" name="Прямоугольник 2"/>
          <p:cNvSpPr>
            <a:spLocks noChangeArrowheads="1"/>
          </p:cNvSpPr>
          <p:nvPr/>
        </p:nvSpPr>
        <p:spPr bwMode="auto">
          <a:xfrm>
            <a:off x="118542" y="4017437"/>
            <a:ext cx="11881319" cy="1754326"/>
          </a:xfrm>
          <a:prstGeom prst="rect">
            <a:avLst/>
          </a:prstGeom>
          <a:solidFill>
            <a:srgbClr val="7030A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вина в форме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умысла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 Правонарушитель осознает противоправность своих действий, их последствия и желает их наступления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корыстная мотивация - получение выгод материального характера для себя или третьих лиц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получение любых незаконных преимуществ (выгод нематериального характера)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совершение некоторых правонарушений по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неосторожности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(лицо не осознавало незаконный характер своих действий, но должно было и могло)</a:t>
            </a:r>
          </a:p>
        </p:txBody>
      </p:sp>
    </p:spTree>
    <p:extLst>
      <p:ext uri="{BB962C8B-B14F-4D97-AF65-F5344CB8AC3E}">
        <p14:creationId xmlns:p14="http://schemas.microsoft.com/office/powerpoint/2010/main" val="36988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9"/>
          <p:cNvSpPr>
            <a:spLocks noChangeArrowheads="1"/>
          </p:cNvSpPr>
          <p:nvPr/>
        </p:nvSpPr>
        <p:spPr bwMode="auto">
          <a:xfrm>
            <a:off x="241301" y="2061642"/>
            <a:ext cx="11542538" cy="379769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just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7578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241300" y="1773610"/>
            <a:ext cx="11707242" cy="1200329"/>
          </a:xfrm>
          <a:prstGeom prst="rect">
            <a:avLst/>
          </a:prstGeom>
          <a:solidFill>
            <a:srgbClr val="7030A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непредставление (представление недостоверных, неполных, заведомо ложных) сведений о доходах, расходах, об имуществе и обязательствах имущественного характера </a:t>
            </a:r>
            <a:r>
              <a:rPr lang="ru-RU" altLang="ru-RU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работником ФГБУ «Росаккредагентство» </a:t>
            </a:r>
            <a:r>
              <a:rPr lang="ru-RU" altLang="ru-RU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и о доходах, расходах, об имуществе и обязательствах имущественного характера его супруги (супруга) и (или) несовершеннолетних детей</a:t>
            </a:r>
          </a:p>
        </p:txBody>
      </p:sp>
      <p:sp>
        <p:nvSpPr>
          <p:cNvPr id="13" name="Прямоугольник 3"/>
          <p:cNvSpPr>
            <a:spLocks noChangeArrowheads="1"/>
          </p:cNvSpPr>
          <p:nvPr/>
        </p:nvSpPr>
        <p:spPr bwMode="auto">
          <a:xfrm>
            <a:off x="243954" y="3213770"/>
            <a:ext cx="11704587" cy="646331"/>
          </a:xfrm>
          <a:prstGeom prst="rect">
            <a:avLst/>
          </a:prstGeom>
          <a:solidFill>
            <a:srgbClr val="7030A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е уведомление </a:t>
            </a:r>
            <a:r>
              <a:rPr lang="ru-RU" altLang="ru-RU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работником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руководителя </a:t>
            </a:r>
            <a:r>
              <a:rPr lang="ru-RU" altLang="ru-RU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ФГБУ «Росаккредагентство»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 случаях обращения к нему каких-либо лиц в целях склонения его к совершению коррупционных правонарушений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1301" y="647453"/>
            <a:ext cx="117585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3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коррупционные дисциплинарные правонарушения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7"/>
          <p:cNvSpPr>
            <a:spLocks noChangeArrowheads="1"/>
          </p:cNvSpPr>
          <p:nvPr/>
        </p:nvSpPr>
        <p:spPr bwMode="auto">
          <a:xfrm>
            <a:off x="241300" y="4149874"/>
            <a:ext cx="11707242" cy="369332"/>
          </a:xfrm>
          <a:prstGeom prst="rect">
            <a:avLst/>
          </a:prstGeom>
          <a:solidFill>
            <a:srgbClr val="7030A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altLang="ru-RU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е уведомление работником руководителя </a:t>
            </a:r>
            <a:r>
              <a:rPr lang="ru-RU" altLang="ru-RU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ФГБУ «Росаккредагентство»</a:t>
            </a:r>
            <a:r>
              <a:rPr lang="ru-RU" altLang="ru-RU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о выполнении иной оплачиваемой работы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2"/>
          <p:cNvSpPr>
            <a:spLocks noChangeArrowheads="1"/>
          </p:cNvSpPr>
          <p:nvPr/>
        </p:nvSpPr>
        <p:spPr bwMode="auto">
          <a:xfrm>
            <a:off x="241300" y="4921667"/>
            <a:ext cx="11707242" cy="369332"/>
          </a:xfrm>
          <a:prstGeom prst="rect">
            <a:avLst/>
          </a:prstGeom>
          <a:solidFill>
            <a:srgbClr val="7030A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незаконное участие на платной основе в деятельности органа управления коммерческой организации </a:t>
            </a:r>
          </a:p>
        </p:txBody>
      </p:sp>
    </p:spTree>
    <p:extLst>
      <p:ext uri="{BB962C8B-B14F-4D97-AF65-F5344CB8AC3E}">
        <p14:creationId xmlns:p14="http://schemas.microsoft.com/office/powerpoint/2010/main" val="40601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8551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242292" y="1476053"/>
            <a:ext cx="11531996" cy="923330"/>
          </a:xfrm>
          <a:prstGeom prst="rect">
            <a:avLst/>
          </a:prstGeom>
          <a:solidFill>
            <a:srgbClr val="7030A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непринятие </a:t>
            </a:r>
            <a:r>
              <a:rPr lang="ru-RU" altLang="ru-RU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работником </a:t>
            </a:r>
            <a:r>
              <a:rPr lang="ru-RU" altLang="ru-RU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ФГБУ «Росаккредагентство»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мер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 предотвращению возникшего конфликта интересов, а равно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не уведомление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руководителя </a:t>
            </a:r>
            <a:r>
              <a:rPr lang="ru-RU" altLang="ru-RU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ФГБУ </a:t>
            </a:r>
            <a:r>
              <a:rPr lang="ru-RU" altLang="ru-RU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«Росаккредагентство»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 возникшем конфликте интересов либо о наличии личной заинтересованности, которая может привести к конфликту интересов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1300" y="772894"/>
            <a:ext cx="11614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коррупционные дисциплинарные правонарушения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"/>
          <p:cNvSpPr>
            <a:spLocks noChangeArrowheads="1"/>
          </p:cNvSpPr>
          <p:nvPr/>
        </p:nvSpPr>
        <p:spPr bwMode="auto">
          <a:xfrm>
            <a:off x="231676" y="2641898"/>
            <a:ext cx="11623054" cy="923330"/>
          </a:xfrm>
          <a:prstGeom prst="rect">
            <a:avLst/>
          </a:prstGeom>
          <a:solidFill>
            <a:srgbClr val="7030A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замещение должности гражданской службы в случае близкого родства или свойства (родители, супруги, дети, братья, сестры, а также братья, сестры, родители и дети супругов) с гражданским служащим, если это связано с непосредственной подчиненностью или подконтрольностью одного из них другому </a:t>
            </a:r>
          </a:p>
        </p:txBody>
      </p:sp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241300" y="3789834"/>
            <a:ext cx="11715699" cy="1200329"/>
          </a:xfrm>
          <a:prstGeom prst="rect">
            <a:avLst/>
          </a:prstGeom>
          <a:solidFill>
            <a:srgbClr val="7030A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работником ФГБУ «Росаккредагентство»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связи с исполнением должностных обязанностей вознаграждения от физических и юридических лиц (подарки, денежное вознаграждение, ссуды, услуги, оплата развлечений, отдыха, транспортных расходов и иные вознаграждения), а равно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не передача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подарков, полученных в связи с официальными мероприятиями</a:t>
            </a:r>
          </a:p>
        </p:txBody>
      </p:sp>
    </p:spTree>
    <p:extLst>
      <p:ext uri="{BB962C8B-B14F-4D97-AF65-F5344CB8AC3E}">
        <p14:creationId xmlns:p14="http://schemas.microsoft.com/office/powerpoint/2010/main" val="25974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02624" y="2756539"/>
            <a:ext cx="294178" cy="287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75653" y="2900506"/>
            <a:ext cx="912164" cy="71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35443" y="2565994"/>
            <a:ext cx="408462" cy="14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0"/>
            <a:ext cx="121920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376025"/>
            <a:ext cx="249078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6357" y="5859335"/>
            <a:ext cx="120715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</a:t>
            </a:r>
            <a:r>
              <a:rPr lang="ru-RU" sz="1400" b="1" i="1" spc="130" dirty="0">
                <a:latin typeface="+mn-lt"/>
                <a:cs typeface="+mn-cs"/>
              </a:rPr>
              <a:t> государственное бюджетное учреждение «Национальное аккредитационное агентство в сфере образования»</a:t>
            </a:r>
          </a:p>
        </p:txBody>
      </p:sp>
      <p:pic>
        <p:nvPicPr>
          <p:cNvPr id="18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184900"/>
            <a:ext cx="121920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1300" y="661694"/>
            <a:ext cx="116865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ru-RU" altLang="ru-RU" sz="2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коррупционные дисциплинарные правонарушения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3"/>
          <p:cNvSpPr>
            <a:spLocks noChangeArrowheads="1"/>
          </p:cNvSpPr>
          <p:nvPr/>
        </p:nvSpPr>
        <p:spPr bwMode="auto">
          <a:xfrm>
            <a:off x="263525" y="1365665"/>
            <a:ext cx="11650041" cy="1200329"/>
          </a:xfrm>
          <a:prstGeom prst="rect">
            <a:avLst/>
          </a:prstGeom>
          <a:solidFill>
            <a:srgbClr val="7030A0">
              <a:alpha val="2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принятие без письменного разрешения руководителя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ФГБУ «Росаккредагентство»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наград, почетных и специальных званий (за исключением научных) иностранных государств, международных организаций, а также политических партий, других общественных и религиозных объединений, если в должностные обязанности гражданского служащего входит взаимодействие с указанными организациями и объединениями </a:t>
            </a:r>
          </a:p>
        </p:txBody>
      </p:sp>
      <p:sp>
        <p:nvSpPr>
          <p:cNvPr id="25" name="Прямоугольник 1"/>
          <p:cNvSpPr>
            <a:spLocks noChangeArrowheads="1"/>
          </p:cNvSpPr>
          <p:nvPr/>
        </p:nvSpPr>
        <p:spPr bwMode="auto">
          <a:xfrm>
            <a:off x="249238" y="2899762"/>
            <a:ext cx="11678616" cy="923330"/>
          </a:xfrm>
          <a:prstGeom prst="rect">
            <a:avLst/>
          </a:prstGeom>
          <a:solidFill>
            <a:srgbClr val="7030A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занятие без письменного разрешения руководителя ФГБУ «Росаккредагентство»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оплачиваемой деятельности, финансируемой исключительно за счет средств иностранных государств, международных и иностранных организаций, иностранных граждан и лиц без гражданства, за исключением установленных законом случаев </a:t>
            </a:r>
          </a:p>
        </p:txBody>
      </p:sp>
    </p:spTree>
    <p:extLst>
      <p:ext uri="{BB962C8B-B14F-4D97-AF65-F5344CB8AC3E}">
        <p14:creationId xmlns:p14="http://schemas.microsoft.com/office/powerpoint/2010/main" val="1402023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603</Words>
  <Application>Microsoft Office PowerPoint</Application>
  <PresentationFormat>Произвольный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МЕТОДИЧЕСКИЕ РЕКОМЕНДАЦИИ на тему : «Типичные коррупционные дисциплинарные правонарушения»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Предотвращение и урегулирование конфликта интересов</dc:title>
  <dc:creator>Рузаев Сергей Сергеевич</dc:creator>
  <cp:lastModifiedBy>Рузаев Сергей Сергеевич</cp:lastModifiedBy>
  <cp:revision>78</cp:revision>
  <cp:lastPrinted>2016-11-23T14:30:42Z</cp:lastPrinted>
  <dcterms:created xsi:type="dcterms:W3CDTF">2016-03-15T14:21:01Z</dcterms:created>
  <dcterms:modified xsi:type="dcterms:W3CDTF">2016-11-24T09:28:34Z</dcterms:modified>
</cp:coreProperties>
</file>