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1" r:id="rId2"/>
    <p:sldId id="385" r:id="rId3"/>
    <p:sldId id="384" r:id="rId4"/>
    <p:sldId id="386" r:id="rId5"/>
    <p:sldId id="387" r:id="rId6"/>
    <p:sldId id="388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62C88B-1BED-4D27-B846-05064748939F}">
          <p14:sldIdLst>
            <p14:sldId id="281"/>
            <p14:sldId id="385"/>
            <p14:sldId id="384"/>
          </p14:sldIdLst>
        </p14:section>
        <p14:section name="Раздел без заголовка" id="{F55C1773-0713-4D15-BA2E-5C4F2D206B19}">
          <p14:sldIdLst>
            <p14:sldId id="386"/>
            <p14:sldId id="387"/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робот Владислав Леонардович" initials="ДВЛ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2E3E"/>
    <a:srgbClr val="9D010C"/>
    <a:srgbClr val="99CCFF"/>
    <a:srgbClr val="6699FF"/>
    <a:srgbClr val="458DCF"/>
    <a:srgbClr val="3886CC"/>
    <a:srgbClr val="3381C7"/>
    <a:srgbClr val="8E0000"/>
    <a:srgbClr val="2C4E8C"/>
    <a:srgbClr val="335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44" autoAdjust="0"/>
    <p:restoredTop sz="94545" autoAdjust="0"/>
  </p:normalViewPr>
  <p:slideViewPr>
    <p:cSldViewPr snapToGrid="0" showGuides="1">
      <p:cViewPr varScale="1">
        <p:scale>
          <a:sx n="103" d="100"/>
          <a:sy n="103" d="100"/>
        </p:scale>
        <p:origin x="138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31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739CB-914A-4688-892E-C7D81093AD66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44BAD-58FA-4066-BE66-03B4D06D71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135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A314E-B226-435C-8DED-FE57FE6CC1F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B9CCC-14FA-41AA-A773-C998E8C224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9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B9CCC-14FA-41AA-A773-C998E8C2244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2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B9CCC-14FA-41AA-A773-C998E8C2244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B9CCC-14FA-41AA-A773-C998E8C2244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059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B9CCC-14FA-41AA-A773-C998E8C2244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12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B9CCC-14FA-41AA-A773-C998E8C2244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24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4527557"/>
            <a:ext cx="2743200" cy="365125"/>
          </a:xfrm>
        </p:spPr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4527557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4527557"/>
            <a:ext cx="2743200" cy="365125"/>
          </a:xfrm>
        </p:spPr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4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3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7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1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8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3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7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44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9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0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1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53AD-4C87-4E68-8864-AB68876BF857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A0BD-7A20-4D0D-9FE0-A391D768771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4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/>
        </p:blipFill>
        <p:spPr>
          <a:xfrm>
            <a:off x="0" y="-1"/>
            <a:ext cx="12192000" cy="2032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2"/>
          <a:stretch/>
        </p:blipFill>
        <p:spPr>
          <a:xfrm>
            <a:off x="0" y="6663266"/>
            <a:ext cx="12192000" cy="1947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129" y="721013"/>
            <a:ext cx="7272247" cy="790193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733" y="300042"/>
            <a:ext cx="11739035" cy="39422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000" spc="300" dirty="0" smtClean="0"/>
              <a:t>Ф е д е р а л ь н а я   с л у ж б а   п о   н а д з о р у   в   с ф е р е   о б р а з о в а н и я   и   н а у к и</a:t>
            </a:r>
            <a:endParaRPr lang="ru-RU" sz="2000" spc="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733" y="6338557"/>
            <a:ext cx="117390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spc="130" dirty="0"/>
              <a:t>Федеральное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0512" y="2093719"/>
            <a:ext cx="11621476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Aparajita" panose="020B0604020202020204" pitchFamily="34" charset="0"/>
              </a:rPr>
              <a:t>Формирование у работников ФГБУ «Росаккредагентство» негативного отношения к дарению и принятию подарков от граждан и юридических лиц в связи с исполнением ими обязанностей</a:t>
            </a:r>
            <a:endParaRPr lang="ru-RU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Aparajita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12285" y="4858877"/>
            <a:ext cx="5912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9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3980" y="377825"/>
            <a:ext cx="6417808" cy="447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Нормативно-правовые акты</a:t>
            </a:r>
            <a:endParaRPr lang="ru-RU" sz="2800" b="1" i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215284"/>
            <a:ext cx="12192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920875" y="857250"/>
            <a:ext cx="830897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8991" y="1239093"/>
            <a:ext cx="11374017" cy="56169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"/>
            <a:r>
              <a:rPr lang="ru-RU" sz="1700" dirty="0" smtClean="0">
                <a:solidFill>
                  <a:srgbClr val="8E0000"/>
                </a:solidFill>
              </a:rPr>
              <a:t>Федеральный закон </a:t>
            </a:r>
            <a:r>
              <a:rPr lang="ru-RU" sz="1700" dirty="0">
                <a:solidFill>
                  <a:srgbClr val="8E0000"/>
                </a:solidFill>
              </a:rPr>
              <a:t>от 25 декабря 2008 г. № 273-ФЗ </a:t>
            </a:r>
            <a:r>
              <a:rPr lang="ru-RU" sz="1700" dirty="0"/>
              <a:t>«О противодействии коррупции</a:t>
            </a:r>
            <a:r>
              <a:rPr lang="ru-RU" sz="1700" dirty="0" smtClean="0"/>
              <a:t>» 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>
                <a:solidFill>
                  <a:srgbClr val="8E0000"/>
                </a:solidFill>
              </a:rPr>
              <a:t>Постановление Правительства Российской Федерации </a:t>
            </a:r>
            <a:r>
              <a:rPr lang="ru-RU" sz="1700" dirty="0">
                <a:solidFill>
                  <a:srgbClr val="8E0000"/>
                </a:solidFill>
              </a:rPr>
              <a:t>от 05 июля 2013 г. № 568 </a:t>
            </a:r>
            <a:r>
              <a:rPr lang="ru-RU" sz="1700" dirty="0"/>
              <a:t>«О распространении на отдельные категории граждан ограничений, запретов и обязанностей, установленных Федеральным законом </a:t>
            </a:r>
            <a:r>
              <a:rPr lang="ru-RU" sz="1700" dirty="0" smtClean="0"/>
              <a:t>«</a:t>
            </a:r>
            <a:r>
              <a:rPr lang="ru-RU" sz="1700" dirty="0"/>
              <a:t>О противодействии коррупции» и другими федеральными законами в целях противодействия коррупции</a:t>
            </a:r>
            <a:r>
              <a:rPr lang="ru-RU" sz="1700" dirty="0" smtClean="0"/>
              <a:t>»</a:t>
            </a:r>
          </a:p>
          <a:p>
            <a:pPr algn="just"/>
            <a:endParaRPr lang="ru-RU" sz="1700" dirty="0"/>
          </a:p>
          <a:p>
            <a:pPr algn="just"/>
            <a:r>
              <a:rPr lang="ru-RU" sz="1700" dirty="0">
                <a:solidFill>
                  <a:srgbClr val="8E0000"/>
                </a:solidFill>
              </a:rPr>
              <a:t>Постановление Правительства Российской Федерации </a:t>
            </a:r>
            <a:r>
              <a:rPr lang="ru-RU" sz="1700" dirty="0" smtClean="0">
                <a:solidFill>
                  <a:srgbClr val="8E0000"/>
                </a:solidFill>
              </a:rPr>
              <a:t>от </a:t>
            </a:r>
            <a:r>
              <a:rPr lang="ru-RU" sz="1700" dirty="0">
                <a:solidFill>
                  <a:srgbClr val="8E0000"/>
                </a:solidFill>
              </a:rPr>
              <a:t>09.01.2014 № 10</a:t>
            </a:r>
            <a:r>
              <a:rPr lang="ru-RU" sz="1700" dirty="0"/>
              <a:t> «О порядке сообщения отдельными категориями лиц о получении подарка в связи с протокольными мероприятиями, служебными командировками и другими официальными мероприятиями, участие в которых связано с исполнением ими служебных (должностных) обязанностей, сдачи и оценки подарка, реализации (выкупа) и зачисления средств, вырученных от его реализации» </a:t>
            </a:r>
            <a:endParaRPr lang="ru-RU" sz="1700" dirty="0" smtClean="0"/>
          </a:p>
          <a:p>
            <a:pPr algn="just"/>
            <a:endParaRPr lang="ru-RU" sz="1700" dirty="0" smtClean="0"/>
          </a:p>
          <a:p>
            <a:pPr algn="just"/>
            <a:r>
              <a:rPr lang="ru-RU" sz="1700" dirty="0">
                <a:solidFill>
                  <a:srgbClr val="8E0000"/>
                </a:solidFill>
              </a:rPr>
              <a:t>Постановление Правительства Российской Федерации </a:t>
            </a:r>
            <a:r>
              <a:rPr lang="ru-RU" sz="1700" dirty="0" smtClean="0">
                <a:solidFill>
                  <a:srgbClr val="8E0000"/>
                </a:solidFill>
              </a:rPr>
              <a:t>от </a:t>
            </a:r>
            <a:r>
              <a:rPr lang="ru-RU" sz="1700" dirty="0">
                <a:solidFill>
                  <a:srgbClr val="8E0000"/>
                </a:solidFill>
              </a:rPr>
              <a:t>12 октября 2015 г. № 1089 </a:t>
            </a:r>
            <a:r>
              <a:rPr lang="ru-RU" sz="1700" dirty="0"/>
              <a:t>«О внесении изменений в постановление Правительства Российской Федерации от 9 января 2014 № 10</a:t>
            </a:r>
            <a:r>
              <a:rPr lang="ru-RU" sz="1700" dirty="0" smtClean="0"/>
              <a:t>»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>
                <a:solidFill>
                  <a:srgbClr val="8E0000"/>
                </a:solidFill>
              </a:rPr>
              <a:t>Приказ ФГБУ «Росаккредагентство» </a:t>
            </a:r>
            <a:r>
              <a:rPr lang="ru-RU" sz="1700" dirty="0" smtClean="0">
                <a:solidFill>
                  <a:srgbClr val="8E0000"/>
                </a:solidFill>
              </a:rPr>
              <a:t>от 08.12.2015 № 79/ОД   </a:t>
            </a:r>
            <a:r>
              <a:rPr lang="ru-RU" sz="1700" b="1" dirty="0" smtClean="0"/>
              <a:t>«</a:t>
            </a:r>
            <a:r>
              <a:rPr lang="ru-RU" sz="1700" dirty="0"/>
              <a:t>Об утверждении Положения о порядке сообщения</a:t>
            </a:r>
            <a:r>
              <a:rPr lang="ru-RU" sz="1700" b="1" dirty="0"/>
              <a:t> </a:t>
            </a:r>
            <a:r>
              <a:rPr lang="ru-RU" sz="1700" dirty="0"/>
              <a:t> </a:t>
            </a:r>
            <a:r>
              <a:rPr lang="ru-RU" sz="1700" dirty="0" smtClean="0"/>
              <a:t>отдельными категориями </a:t>
            </a:r>
            <a:r>
              <a:rPr lang="ru-RU" sz="1700" dirty="0"/>
              <a:t>лиц о получении подарка </a:t>
            </a:r>
            <a:r>
              <a:rPr lang="ru-RU" sz="1700" dirty="0" smtClean="0"/>
              <a:t>в </a:t>
            </a:r>
            <a:r>
              <a:rPr lang="ru-RU" sz="1700" dirty="0"/>
              <a:t>связи с протокольными мероприятиями, служебными </a:t>
            </a:r>
            <a:r>
              <a:rPr lang="ru-RU" sz="1700" dirty="0" smtClean="0"/>
              <a:t>командировками </a:t>
            </a:r>
            <a:r>
              <a:rPr lang="ru-RU" sz="1700" dirty="0"/>
              <a:t>и другими официальными мероприятиями, </a:t>
            </a:r>
            <a:r>
              <a:rPr lang="ru-RU" sz="1700" dirty="0" smtClean="0"/>
              <a:t>участие </a:t>
            </a:r>
            <a:r>
              <a:rPr lang="ru-RU" sz="1700" dirty="0"/>
              <a:t>в которых связано с исполнением ими должностных </a:t>
            </a:r>
            <a:r>
              <a:rPr lang="ru-RU" sz="1700" dirty="0" smtClean="0"/>
              <a:t>обязанностей</a:t>
            </a:r>
            <a:r>
              <a:rPr lang="ru-RU" sz="1700" dirty="0"/>
              <a:t>, сдачи и оценки подарка, реализации (выкупа) и </a:t>
            </a:r>
            <a:r>
              <a:rPr lang="ru-RU" sz="1700" dirty="0" smtClean="0"/>
              <a:t>зачислении </a:t>
            </a:r>
            <a:r>
              <a:rPr lang="ru-RU" sz="1700" dirty="0"/>
              <a:t>средств, вырученных от его </a:t>
            </a:r>
            <a:r>
              <a:rPr lang="ru-RU" sz="1700" dirty="0" smtClean="0"/>
              <a:t>реализации»</a:t>
            </a:r>
            <a:endParaRPr lang="ru-RU" sz="1700" dirty="0"/>
          </a:p>
          <a:p>
            <a:pPr algn="just"/>
            <a:endParaRPr lang="ru-RU" b="1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548362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7163" y="450850"/>
            <a:ext cx="5032375" cy="447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Общее понятие</a:t>
            </a:r>
          </a:p>
        </p:txBody>
      </p:sp>
      <p:pic>
        <p:nvPicPr>
          <p:cNvPr id="205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215284"/>
            <a:ext cx="12192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920875" y="857250"/>
            <a:ext cx="830897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7738" y="1060450"/>
            <a:ext cx="11374017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"/>
            <a:r>
              <a:rPr lang="ru-RU" sz="2000" b="1" i="1" dirty="0" smtClean="0">
                <a:ln w="0"/>
                <a:solidFill>
                  <a:srgbClr val="0060A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i="1" dirty="0" smtClean="0">
                <a:ln w="0"/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Подарок</a:t>
            </a:r>
            <a:r>
              <a:rPr lang="ru-RU" sz="2000" i="1" dirty="0">
                <a:ln w="0"/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полученный в связи с протокольными мероприятиями, служебными командировками и другими официальными </a:t>
            </a:r>
            <a:r>
              <a:rPr lang="ru-RU" sz="2000" i="1" dirty="0" smtClean="0">
                <a:ln w="0"/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подарок, полученный работником от физических (юридических) лиц, которые осуществляют дарение исходя из должностного положения одаряемого или исполнения им должностных обязанностей, за исключением канцелярских принадлежностей, которые в рамках протокольных мероприятий, служебных командировок и других официальных мероприятий предоставлены каждому участнику указанных мероприятий в целях исполнения им своих должностных обязанностей, цветов и ценных подарков, которые вручены в качестве поощрения (награды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i="1" dirty="0">
                <a:ln w="0"/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подарка в связи с протокольными мероприятиями, служебными командировками и другими официальными мероприятиями, участие в которых связано с исполнением должностных обязанностей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получение работником лично или через посредника от физических (юридических) лиц подарка в рамках осуществления деятельности, предусмотренной должностной инструкцией, а также в связи с исполнением должностных обязанностей в случаях, установленных федеральными законами и иными нормативными актами, определяющими особенности правового положения и специфику профессиональной трудовой деятельности указанных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609953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3980" y="377825"/>
            <a:ext cx="6417808" cy="447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Порядок уведомления</a:t>
            </a:r>
            <a:endParaRPr lang="ru-RU" sz="2800" i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215284"/>
            <a:ext cx="12192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920875" y="857250"/>
            <a:ext cx="830897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3853" y="1081087"/>
            <a:ext cx="11176519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 algn="just"/>
            <a:r>
              <a:rPr lang="ru-RU" sz="1600" dirty="0" smtClean="0"/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ФГБУ «Росаккредагентство» </a:t>
            </a:r>
            <a:r>
              <a:rPr lang="ru-RU" sz="2000" b="1" u="sng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уведомлять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 всех случаях получения подарка в связи с протокольными мероприятиями, служебными командировками и другими официальными мероприятиями, участие в которых связано с исполнением ими должностных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7524" y="3667763"/>
            <a:ext cx="3051110" cy="176659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3-х рабочих дней со дня получения подарка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343608" y="2556646"/>
            <a:ext cx="9591091" cy="365059"/>
          </a:xfrm>
          <a:prstGeom prst="roundRect">
            <a:avLst/>
          </a:prstGeom>
          <a:solidFill>
            <a:srgbClr val="3381C7"/>
          </a:solidFill>
          <a:ln>
            <a:solidFill>
              <a:schemeClr val="tx1"/>
            </a:solidFill>
          </a:ln>
          <a:effectLst>
            <a:glow rad="139700">
              <a:schemeClr val="accent2">
                <a:lumMod val="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подачи уведомления</a:t>
            </a:r>
            <a:endParaRPr lang="ru-RU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1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665859" y="3685195"/>
            <a:ext cx="3051110" cy="176659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3-х рабочих дней со дня возвращения из командировки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439539" y="3685194"/>
            <a:ext cx="3051109" cy="17665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следующего дня после устранения причины, не зависящей от лица, при невозможности подачи уведомления в указанные выше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endParaRPr lang="ru-RU" sz="1600" dirty="0"/>
          </a:p>
        </p:txBody>
      </p:sp>
      <p:sp>
        <p:nvSpPr>
          <p:cNvPr id="35" name="Стрелка вниз 34"/>
          <p:cNvSpPr/>
          <p:nvPr/>
        </p:nvSpPr>
        <p:spPr>
          <a:xfrm>
            <a:off x="1922527" y="3126692"/>
            <a:ext cx="298580" cy="319515"/>
          </a:xfrm>
          <a:prstGeom prst="downArrow">
            <a:avLst/>
          </a:prstGeom>
          <a:solidFill>
            <a:schemeClr val="bg1">
              <a:lumMod val="65000"/>
            </a:schemeClr>
          </a:solidFill>
          <a:effectLst>
            <a:glow rad="101600">
              <a:srgbClr val="0060A2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9666513" y="3126692"/>
            <a:ext cx="298580" cy="319515"/>
          </a:xfrm>
          <a:prstGeom prst="downArrow">
            <a:avLst/>
          </a:prstGeom>
          <a:solidFill>
            <a:schemeClr val="bg1">
              <a:lumMod val="65000"/>
            </a:schemeClr>
          </a:solidFill>
          <a:effectLst>
            <a:glow rad="101600">
              <a:srgbClr val="0060A2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5892834" y="3126692"/>
            <a:ext cx="298580" cy="319515"/>
          </a:xfrm>
          <a:prstGeom prst="downArrow">
            <a:avLst/>
          </a:prstGeom>
          <a:solidFill>
            <a:schemeClr val="bg1">
              <a:lumMod val="65000"/>
            </a:schemeClr>
          </a:solidFill>
          <a:effectLst>
            <a:glow rad="101600">
              <a:srgbClr val="0060A2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383959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3980" y="377825"/>
            <a:ext cx="6417808" cy="447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Порядок уведомления</a:t>
            </a:r>
            <a:endParaRPr lang="ru-RU" sz="2800" i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215284"/>
            <a:ext cx="12192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920875" y="857250"/>
            <a:ext cx="830897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3155399" y="3207938"/>
            <a:ext cx="298580" cy="319515"/>
          </a:xfrm>
          <a:prstGeom prst="downArrow">
            <a:avLst/>
          </a:prstGeom>
          <a:solidFill>
            <a:schemeClr val="bg1">
              <a:lumMod val="50000"/>
            </a:schemeClr>
          </a:solidFill>
          <a:effectLst>
            <a:glow rad="101600">
              <a:srgbClr val="0060A2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37530" y="2272954"/>
            <a:ext cx="2715208" cy="78483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Директором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95363" y="3677602"/>
            <a:ext cx="4917233" cy="1466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подразделение по профилактике коррупционных и иных правонарушений Рособрнадзора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направляет такое уведомление по почте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38777" y="1071326"/>
            <a:ext cx="8851423" cy="787287"/>
          </a:xfrm>
          <a:prstGeom prst="roundRect">
            <a:avLst/>
          </a:prstGeom>
          <a:solidFill>
            <a:srgbClr val="458DCF"/>
          </a:solidFill>
          <a:ln>
            <a:solidFill>
              <a:schemeClr val="tx1"/>
            </a:solidFill>
          </a:ln>
          <a:effectLst>
            <a:glow rad="139700">
              <a:schemeClr val="accent2">
                <a:lumMod val="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</a:t>
            </a:r>
            <a:r>
              <a:rPr lang="ru-RU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 </a:t>
            </a:r>
            <a:r>
              <a:rPr lang="ru-RU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экземплярах </a:t>
            </a:r>
            <a:endParaRPr lang="ru-RU" sz="24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 кассовый чек, товарный чек и т.п.) направляется</a:t>
            </a:r>
          </a:p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1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068762" y="2272955"/>
            <a:ext cx="2920481" cy="78138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Иными работниками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8379712" y="3200149"/>
            <a:ext cx="298580" cy="338718"/>
          </a:xfrm>
          <a:prstGeom prst="downArrow">
            <a:avLst/>
          </a:prstGeom>
          <a:solidFill>
            <a:schemeClr val="bg1">
              <a:lumMod val="50000"/>
            </a:schemeClr>
          </a:solidFill>
          <a:effectLst>
            <a:glow rad="101600">
              <a:srgbClr val="0060A2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81576" y="3677602"/>
            <a:ext cx="4967451" cy="1466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подразделение или должностному лицу ФГБУ «Росаккредагентство», ответственным за работу по профилактике коррупционных и иных правонарушений,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направляют такое уведомление по почте</a:t>
            </a:r>
            <a:endParaRPr lang="ru-RU" sz="1600" dirty="0"/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210994" y="1282786"/>
            <a:ext cx="1427783" cy="1502229"/>
          </a:xfrm>
          <a:prstGeom prst="curvedRightArrow">
            <a:avLst/>
          </a:prstGeom>
          <a:solidFill>
            <a:srgbClr val="458DCF"/>
          </a:solidFill>
          <a:effectLst>
            <a:glow rad="139700">
              <a:schemeClr val="accent2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10490200" y="1282786"/>
            <a:ext cx="1467625" cy="1708268"/>
          </a:xfrm>
          <a:prstGeom prst="curvedLeftArrow">
            <a:avLst/>
          </a:prstGeom>
          <a:solidFill>
            <a:srgbClr val="458DCF"/>
          </a:solidFill>
          <a:effectLst>
            <a:glow rad="139700">
              <a:schemeClr val="accent2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12577" y="5400122"/>
            <a:ext cx="9202866" cy="562503"/>
          </a:xfrm>
          <a:prstGeom prst="roundRect">
            <a:avLst/>
          </a:prstGeom>
          <a:solidFill>
            <a:srgbClr val="458DCF"/>
          </a:solidFill>
          <a:ln>
            <a:solidFill>
              <a:schemeClr val="tx1"/>
            </a:solidFill>
          </a:ln>
          <a:effectLst>
            <a:glow rad="139700">
              <a:schemeClr val="accent2">
                <a:lumMod val="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подается о получении всех, без исключения, ПОДАРКОВ!</a:t>
            </a:r>
          </a:p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1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734318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3980" y="377825"/>
            <a:ext cx="6417808" cy="447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Стоимость подарка</a:t>
            </a:r>
            <a:endParaRPr lang="ru-RU" sz="3600" i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215284"/>
            <a:ext cx="12192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920875" y="857250"/>
            <a:ext cx="830897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1536700" y="1015913"/>
            <a:ext cx="7989855" cy="5092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стоимости подарка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3853" y="3167992"/>
            <a:ext cx="5483290" cy="7313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стоимость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превышает 3 тыс.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подарок возвращается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акту-приемки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35485" y="3150058"/>
            <a:ext cx="5483290" cy="7313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стоимость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3 тыс.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подарок включается в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реестры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887733" y="1661434"/>
            <a:ext cx="1371601" cy="237314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262980" y="2791035"/>
            <a:ext cx="1318467" cy="256797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728447" y="2776564"/>
            <a:ext cx="1155635" cy="265279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44583" y="2077936"/>
            <a:ext cx="6057900" cy="69862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9D01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тыс. рублей</a:t>
            </a:r>
            <a:endParaRPr lang="ru-RU" sz="4000" b="1" dirty="0">
              <a:ln/>
              <a:solidFill>
                <a:srgbClr val="9D01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888692" y="4026732"/>
            <a:ext cx="1155635" cy="245111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81447" y="4380758"/>
            <a:ext cx="8237328" cy="6341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выкупа (заявление не позднее 2-х месяцев со дня сдачи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подарка)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23461" y="5506350"/>
            <a:ext cx="10095314" cy="5683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3-х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поступления заявления организуется оценка – в течении мес. выкуп подарка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6888692" y="5123855"/>
            <a:ext cx="1155635" cy="245111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4154181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15097</TotalTime>
  <Words>486</Words>
  <Application>Microsoft Office PowerPoint</Application>
  <PresentationFormat>Широкоэкранный</PresentationFormat>
  <Paragraphs>52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Aparajita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Нормативно-правовые акты</vt:lpstr>
      <vt:lpstr>Общее понятие</vt:lpstr>
      <vt:lpstr>Порядок уведомления</vt:lpstr>
      <vt:lpstr>Порядок уведомления</vt:lpstr>
      <vt:lpstr>Стоимость подарка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Тумачек Анна Игоревна</dc:creator>
  <cp:lastModifiedBy>Кибирева Екатерина Геннадьевна</cp:lastModifiedBy>
  <cp:revision>1111</cp:revision>
  <cp:lastPrinted>2015-11-27T11:25:15Z</cp:lastPrinted>
  <dcterms:created xsi:type="dcterms:W3CDTF">2014-09-18T12:56:21Z</dcterms:created>
  <dcterms:modified xsi:type="dcterms:W3CDTF">2015-12-22T07:23:13Z</dcterms:modified>
</cp:coreProperties>
</file>