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9"/>
  </p:notesMasterIdLst>
  <p:sldIdLst>
    <p:sldId id="257" r:id="rId3"/>
    <p:sldId id="259" r:id="rId4"/>
    <p:sldId id="260" r:id="rId5"/>
    <p:sldId id="262" r:id="rId6"/>
    <p:sldId id="261" r:id="rId7"/>
    <p:sldId id="263" r:id="rId8"/>
    <p:sldId id="264" r:id="rId9"/>
    <p:sldId id="266" r:id="rId10"/>
    <p:sldId id="267" r:id="rId11"/>
    <p:sldId id="290" r:id="rId12"/>
    <p:sldId id="293" r:id="rId13"/>
    <p:sldId id="265" r:id="rId14"/>
    <p:sldId id="268" r:id="rId15"/>
    <p:sldId id="269" r:id="rId16"/>
    <p:sldId id="270" r:id="rId17"/>
    <p:sldId id="285" r:id="rId18"/>
    <p:sldId id="271" r:id="rId19"/>
    <p:sldId id="275" r:id="rId20"/>
    <p:sldId id="274" r:id="rId21"/>
    <p:sldId id="273" r:id="rId22"/>
    <p:sldId id="272" r:id="rId23"/>
    <p:sldId id="276" r:id="rId24"/>
    <p:sldId id="277" r:id="rId25"/>
    <p:sldId id="278" r:id="rId26"/>
    <p:sldId id="289" r:id="rId27"/>
    <p:sldId id="280" r:id="rId28"/>
    <p:sldId id="279" r:id="rId29"/>
    <p:sldId id="284" r:id="rId30"/>
    <p:sldId id="294" r:id="rId31"/>
    <p:sldId id="281" r:id="rId32"/>
    <p:sldId id="288" r:id="rId33"/>
    <p:sldId id="286" r:id="rId34"/>
    <p:sldId id="292" r:id="rId35"/>
    <p:sldId id="282" r:id="rId36"/>
    <p:sldId id="287" r:id="rId37"/>
    <p:sldId id="283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D5E9"/>
    <a:srgbClr val="E5F7FF"/>
    <a:srgbClr val="DD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6322E-9DBE-4124-BC64-C1597CF1623E}" type="datetimeFigureOut">
              <a:rPr lang="ru-RU" smtClean="0"/>
              <a:t>27.04.2015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748C2-32E1-405B-BF9D-085D7B6A0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570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D630E-8CBE-42A1-87BD-ACD6D0BA15A1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256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D630E-8CBE-42A1-87BD-ACD6D0BA15A1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261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748C2-32E1-405B-BF9D-085D7B6A019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511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748C2-32E1-405B-BF9D-085D7B6A019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436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748C2-32E1-405B-BF9D-085D7B6A019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116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748C2-32E1-405B-BF9D-085D7B6A019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052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D630E-8CBE-42A1-87BD-ACD6D0BA15A1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09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CC8F-D682-40BE-B7B3-FC763539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CDB4-D8C6-4080-AD21-184EC8F7D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91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">
        <p14:pan dir="u"/>
      </p:transition>
    </mc:Choice>
    <mc:Fallback xmlns="">
      <p:transition spd="slow" advClick="0" advTm="2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CC8F-D682-40BE-B7B3-FC763539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CDB4-D8C6-4080-AD21-184EC8F7D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0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">
        <p14:pan dir="u"/>
      </p:transition>
    </mc:Choice>
    <mc:Fallback xmlns="">
      <p:transition spd="slow" advClick="0" advTm="2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CC8F-D682-40BE-B7B3-FC763539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CDB4-D8C6-4080-AD21-184EC8F7D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30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">
        <p14:pan dir="u"/>
      </p:transition>
    </mc:Choice>
    <mc:Fallback xmlns="">
      <p:transition spd="slow" advClick="0" advTm="2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CC8F-D682-40BE-B7B3-FC763539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CDB4-D8C6-4080-AD21-184EC8F7D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76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">
        <p14:pan dir="u"/>
      </p:transition>
    </mc:Choice>
    <mc:Fallback xmlns="">
      <p:transition spd="slow" advClick="0" advTm="2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CC8F-D682-40BE-B7B3-FC763539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CDB4-D8C6-4080-AD21-184EC8F7D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23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">
        <p14:pan dir="u"/>
      </p:transition>
    </mc:Choice>
    <mc:Fallback xmlns="">
      <p:transition spd="slow" advClick="0" advTm="2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CC8F-D682-40BE-B7B3-FC763539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CDB4-D8C6-4080-AD21-184EC8F7D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97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">
        <p14:pan dir="u"/>
      </p:transition>
    </mc:Choice>
    <mc:Fallback xmlns="">
      <p:transition spd="slow" advClick="0" advTm="2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CC8F-D682-40BE-B7B3-FC763539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CDB4-D8C6-4080-AD21-184EC8F7D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3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">
        <p14:pan dir="u"/>
      </p:transition>
    </mc:Choice>
    <mc:Fallback xmlns="">
      <p:transition spd="slow" advClick="0" advTm="2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CC8F-D682-40BE-B7B3-FC763539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CDB4-D8C6-4080-AD21-184EC8F7D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52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">
        <p14:pan dir="u"/>
      </p:transition>
    </mc:Choice>
    <mc:Fallback xmlns="">
      <p:transition spd="slow" advClick="0" advTm="2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CC8F-D682-40BE-B7B3-FC763539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CDB4-D8C6-4080-AD21-184EC8F7D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54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">
        <p14:pan dir="u"/>
      </p:transition>
    </mc:Choice>
    <mc:Fallback xmlns="">
      <p:transition spd="slow" advClick="0" advTm="2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CC8F-D682-40BE-B7B3-FC763539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CDB4-D8C6-4080-AD21-184EC8F7D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43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">
        <p14:pan dir="u"/>
      </p:transition>
    </mc:Choice>
    <mc:Fallback xmlns="">
      <p:transition spd="slow" advClick="0" advTm="2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CC8F-D682-40BE-B7B3-FC763539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CDB4-D8C6-4080-AD21-184EC8F7D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6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">
        <p14:pan dir="u"/>
      </p:transition>
    </mc:Choice>
    <mc:Fallback xmlns="">
      <p:transition spd="slow" advClick="0" advTm="2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CC8F-D682-40BE-B7B3-FC763539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CDB4-D8C6-4080-AD21-184EC8F7D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9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">
        <p14:pan dir="u"/>
      </p:transition>
    </mc:Choice>
    <mc:Fallback xmlns="">
      <p:transition spd="slow" advClick="0" advTm="2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CC8F-D682-40BE-B7B3-FC763539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CDB4-D8C6-4080-AD21-184EC8F7D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1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">
        <p14:pan dir="u"/>
      </p:transition>
    </mc:Choice>
    <mc:Fallback xmlns="">
      <p:transition spd="slow" advClick="0" advTm="2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CC8F-D682-40BE-B7B3-FC763539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CDB4-D8C6-4080-AD21-184EC8F7D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87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">
        <p14:pan dir="u"/>
      </p:transition>
    </mc:Choice>
    <mc:Fallback xmlns="">
      <p:transition spd="slow" advClick="0" advTm="2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CC8F-D682-40BE-B7B3-FC763539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CDB4-D8C6-4080-AD21-184EC8F7D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76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">
        <p14:pan dir="u"/>
      </p:transition>
    </mc:Choice>
    <mc:Fallback xmlns="">
      <p:transition spd="slow" advClick="0" advTm="2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CC8F-D682-40BE-B7B3-FC763539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CDB4-D8C6-4080-AD21-184EC8F7D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16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">
        <p14:pan dir="u"/>
      </p:transition>
    </mc:Choice>
    <mc:Fallback xmlns="">
      <p:transition spd="slow" advClick="0" advTm="2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CC8F-D682-40BE-B7B3-FC763539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CDB4-D8C6-4080-AD21-184EC8F7D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72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">
        <p14:pan dir="u"/>
      </p:transition>
    </mc:Choice>
    <mc:Fallback xmlns="">
      <p:transition spd="slow" advClick="0" advTm="2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CC8F-D682-40BE-B7B3-FC763539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CDB4-D8C6-4080-AD21-184EC8F7D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8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">
        <p14:pan dir="u"/>
      </p:transition>
    </mc:Choice>
    <mc:Fallback xmlns="">
      <p:transition spd="slow" advClick="0" advTm="2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CC8F-D682-40BE-B7B3-FC763539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CDB4-D8C6-4080-AD21-184EC8F7D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1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">
        <p14:pan dir="u"/>
      </p:transition>
    </mc:Choice>
    <mc:Fallback xmlns="">
      <p:transition spd="slow" advClick="0" advTm="2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CC8F-D682-40BE-B7B3-FC763539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CDB4-D8C6-4080-AD21-184EC8F7D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16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">
        <p14:pan dir="u"/>
      </p:transition>
    </mc:Choice>
    <mc:Fallback xmlns="">
      <p:transition spd="slow" advClick="0" advTm="2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CC8F-D682-40BE-B7B3-FC763539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CDB4-D8C6-4080-AD21-184EC8F7D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7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">
        <p14:pan dir="u"/>
      </p:transition>
    </mc:Choice>
    <mc:Fallback xmlns="">
      <p:transition spd="slow" advClick="0" advTm="2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CC8F-D682-40BE-B7B3-FC763539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FCDB4-D8C6-4080-AD21-184EC8F7D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80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">
        <p14:pan dir="u"/>
      </p:transition>
    </mc:Choice>
    <mc:Fallback xmlns="">
      <p:transition spd="slow" advClick="0" advTm="2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9CC8F-D682-40BE-B7B3-FC763539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FCDB4-D8C6-4080-AD21-184EC8F7D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84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250" advClick="0" advTm="20">
        <p14:pan dir="u"/>
      </p:transition>
    </mc:Choice>
    <mc:Fallback xmlns="">
      <p:transition spd="slow" advClick="0" advTm="2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9CC8F-D682-40BE-B7B3-FC763539B73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FCDB4-D8C6-4080-AD21-184EC8F7D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01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250" advClick="0" advTm="20">
        <p14:pan dir="u"/>
      </p:transition>
    </mc:Choice>
    <mc:Fallback xmlns="">
      <p:transition spd="slow" advClick="0" advTm="2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6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emf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png"/><Relationship Id="rId4" Type="http://schemas.openxmlformats.org/officeDocument/2006/relationships/image" Target="../media/image7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0.png"/><Relationship Id="rId4" Type="http://schemas.openxmlformats.org/officeDocument/2006/relationships/image" Target="../media/image7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82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5041" y="178984"/>
            <a:ext cx="9068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5B9BD5">
                    <a:lumMod val="50000"/>
                  </a:srgbClr>
                </a:solidFill>
              </a:rPr>
              <a:t>       Министерство образования и науки Российской Федерации               </a:t>
            </a:r>
          </a:p>
          <a:p>
            <a:r>
              <a:rPr lang="ru-RU" sz="1600" dirty="0">
                <a:solidFill>
                  <a:srgbClr val="5B9BD5">
                    <a:lumMod val="50000"/>
                  </a:srgbClr>
                </a:solidFill>
              </a:rPr>
              <a:t>    Федеральная служба по надзору</a:t>
            </a:r>
            <a:r>
              <a:rPr lang="en-US" sz="1600" dirty="0">
                <a:solidFill>
                  <a:srgbClr val="5B9BD5">
                    <a:lumMod val="50000"/>
                  </a:srgbClr>
                </a:solidFill>
              </a:rPr>
              <a:t>  </a:t>
            </a:r>
            <a:r>
              <a:rPr lang="ru-RU" sz="1600" dirty="0">
                <a:solidFill>
                  <a:srgbClr val="5B9BD5">
                    <a:lumMod val="50000"/>
                  </a:srgbClr>
                </a:solidFill>
              </a:rPr>
              <a:t>в сфере образования и науки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88419" y="5376793"/>
            <a:ext cx="807428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60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РОСАККРЕДАГЕНТСТВО</a:t>
            </a:r>
          </a:p>
        </p:txBody>
      </p:sp>
      <p:sp>
        <p:nvSpPr>
          <p:cNvPr id="14" name="Диагональная полоса 13"/>
          <p:cNvSpPr/>
          <p:nvPr/>
        </p:nvSpPr>
        <p:spPr>
          <a:xfrm rot="10800000">
            <a:off x="1965363" y="2097217"/>
            <a:ext cx="2097481" cy="2318511"/>
          </a:xfrm>
          <a:prstGeom prst="diagStripe">
            <a:avLst>
              <a:gd name="adj" fmla="val 48377"/>
            </a:avLst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58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15" name="Трапеция 22"/>
          <p:cNvSpPr/>
          <p:nvPr/>
        </p:nvSpPr>
        <p:spPr>
          <a:xfrm rot="2673496">
            <a:off x="893440" y="2870140"/>
            <a:ext cx="1551436" cy="1169397"/>
          </a:xfrm>
          <a:custGeom>
            <a:avLst/>
            <a:gdLst>
              <a:gd name="connsiteX0" fmla="*/ 0 w 1895600"/>
              <a:gd name="connsiteY0" fmla="*/ 1696446 h 1696446"/>
              <a:gd name="connsiteX1" fmla="*/ 424112 w 1895600"/>
              <a:gd name="connsiteY1" fmla="*/ 0 h 1696446"/>
              <a:gd name="connsiteX2" fmla="*/ 1471489 w 1895600"/>
              <a:gd name="connsiteY2" fmla="*/ 0 h 1696446"/>
              <a:gd name="connsiteX3" fmla="*/ 1895600 w 1895600"/>
              <a:gd name="connsiteY3" fmla="*/ 1696446 h 1696446"/>
              <a:gd name="connsiteX4" fmla="*/ 0 w 1895600"/>
              <a:gd name="connsiteY4" fmla="*/ 1696446 h 1696446"/>
              <a:gd name="connsiteX0" fmla="*/ 0 w 1895600"/>
              <a:gd name="connsiteY0" fmla="*/ 1696446 h 1696446"/>
              <a:gd name="connsiteX1" fmla="*/ 424112 w 1895600"/>
              <a:gd name="connsiteY1" fmla="*/ 0 h 1696446"/>
              <a:gd name="connsiteX2" fmla="*/ 1833969 w 1895600"/>
              <a:gd name="connsiteY2" fmla="*/ 656199 h 1696446"/>
              <a:gd name="connsiteX3" fmla="*/ 1895600 w 1895600"/>
              <a:gd name="connsiteY3" fmla="*/ 1696446 h 1696446"/>
              <a:gd name="connsiteX4" fmla="*/ 0 w 1895600"/>
              <a:gd name="connsiteY4" fmla="*/ 1696446 h 1696446"/>
              <a:gd name="connsiteX0" fmla="*/ 0 w 1895600"/>
              <a:gd name="connsiteY0" fmla="*/ 1377814 h 1377814"/>
              <a:gd name="connsiteX1" fmla="*/ 1143123 w 1895600"/>
              <a:gd name="connsiteY1" fmla="*/ 0 h 1377814"/>
              <a:gd name="connsiteX2" fmla="*/ 1833969 w 1895600"/>
              <a:gd name="connsiteY2" fmla="*/ 337567 h 1377814"/>
              <a:gd name="connsiteX3" fmla="*/ 1895600 w 1895600"/>
              <a:gd name="connsiteY3" fmla="*/ 1377814 h 1377814"/>
              <a:gd name="connsiteX4" fmla="*/ 0 w 1895600"/>
              <a:gd name="connsiteY4" fmla="*/ 1377814 h 1377814"/>
              <a:gd name="connsiteX0" fmla="*/ 0 w 1895600"/>
              <a:gd name="connsiteY0" fmla="*/ 1275989 h 1275989"/>
              <a:gd name="connsiteX1" fmla="*/ 1108306 w 1895600"/>
              <a:gd name="connsiteY1" fmla="*/ 0 h 1275989"/>
              <a:gd name="connsiteX2" fmla="*/ 1833969 w 1895600"/>
              <a:gd name="connsiteY2" fmla="*/ 235742 h 1275989"/>
              <a:gd name="connsiteX3" fmla="*/ 1895600 w 1895600"/>
              <a:gd name="connsiteY3" fmla="*/ 1275989 h 1275989"/>
              <a:gd name="connsiteX4" fmla="*/ 0 w 1895600"/>
              <a:gd name="connsiteY4" fmla="*/ 1275989 h 1275989"/>
              <a:gd name="connsiteX0" fmla="*/ 0 w 1895600"/>
              <a:gd name="connsiteY0" fmla="*/ 1221857 h 1221857"/>
              <a:gd name="connsiteX1" fmla="*/ 1067050 w 1895600"/>
              <a:gd name="connsiteY1" fmla="*/ 0 h 1221857"/>
              <a:gd name="connsiteX2" fmla="*/ 1833969 w 1895600"/>
              <a:gd name="connsiteY2" fmla="*/ 181610 h 1221857"/>
              <a:gd name="connsiteX3" fmla="*/ 1895600 w 1895600"/>
              <a:gd name="connsiteY3" fmla="*/ 1221857 h 1221857"/>
              <a:gd name="connsiteX4" fmla="*/ 0 w 1895600"/>
              <a:gd name="connsiteY4" fmla="*/ 1221857 h 1221857"/>
              <a:gd name="connsiteX0" fmla="*/ 0 w 1895600"/>
              <a:gd name="connsiteY0" fmla="*/ 1174268 h 1174268"/>
              <a:gd name="connsiteX1" fmla="*/ 1059877 w 1895600"/>
              <a:gd name="connsiteY1" fmla="*/ 0 h 1174268"/>
              <a:gd name="connsiteX2" fmla="*/ 1833969 w 1895600"/>
              <a:gd name="connsiteY2" fmla="*/ 134021 h 1174268"/>
              <a:gd name="connsiteX3" fmla="*/ 1895600 w 1895600"/>
              <a:gd name="connsiteY3" fmla="*/ 1174268 h 1174268"/>
              <a:gd name="connsiteX4" fmla="*/ 0 w 1895600"/>
              <a:gd name="connsiteY4" fmla="*/ 1174268 h 1174268"/>
              <a:gd name="connsiteX0" fmla="*/ 0 w 1895600"/>
              <a:gd name="connsiteY0" fmla="*/ 1120136 h 1120136"/>
              <a:gd name="connsiteX1" fmla="*/ 1018621 w 1895600"/>
              <a:gd name="connsiteY1" fmla="*/ 0 h 1120136"/>
              <a:gd name="connsiteX2" fmla="*/ 1833969 w 1895600"/>
              <a:gd name="connsiteY2" fmla="*/ 79889 h 1120136"/>
              <a:gd name="connsiteX3" fmla="*/ 1895600 w 1895600"/>
              <a:gd name="connsiteY3" fmla="*/ 1120136 h 1120136"/>
              <a:gd name="connsiteX4" fmla="*/ 0 w 1895600"/>
              <a:gd name="connsiteY4" fmla="*/ 1120136 h 1120136"/>
              <a:gd name="connsiteX0" fmla="*/ 0 w 1895600"/>
              <a:gd name="connsiteY0" fmla="*/ 1079300 h 1079300"/>
              <a:gd name="connsiteX1" fmla="*/ 1018306 w 1895600"/>
              <a:gd name="connsiteY1" fmla="*/ 0 h 1079300"/>
              <a:gd name="connsiteX2" fmla="*/ 1833969 w 1895600"/>
              <a:gd name="connsiteY2" fmla="*/ 39053 h 1079300"/>
              <a:gd name="connsiteX3" fmla="*/ 1895600 w 1895600"/>
              <a:gd name="connsiteY3" fmla="*/ 1079300 h 1079300"/>
              <a:gd name="connsiteX4" fmla="*/ 0 w 1895600"/>
              <a:gd name="connsiteY4" fmla="*/ 1079300 h 1079300"/>
              <a:gd name="connsiteX0" fmla="*/ 0 w 1895600"/>
              <a:gd name="connsiteY0" fmla="*/ 1081082 h 1081082"/>
              <a:gd name="connsiteX1" fmla="*/ 1018306 w 1895600"/>
              <a:gd name="connsiteY1" fmla="*/ 1782 h 1081082"/>
              <a:gd name="connsiteX2" fmla="*/ 1834282 w 1895600"/>
              <a:gd name="connsiteY2" fmla="*/ 0 h 1081082"/>
              <a:gd name="connsiteX3" fmla="*/ 1895600 w 1895600"/>
              <a:gd name="connsiteY3" fmla="*/ 1081082 h 1081082"/>
              <a:gd name="connsiteX4" fmla="*/ 0 w 1895600"/>
              <a:gd name="connsiteY4" fmla="*/ 1081082 h 1081082"/>
              <a:gd name="connsiteX0" fmla="*/ 0 w 1895600"/>
              <a:gd name="connsiteY0" fmla="*/ 1092807 h 1092807"/>
              <a:gd name="connsiteX1" fmla="*/ 1032023 w 1895600"/>
              <a:gd name="connsiteY1" fmla="*/ 0 h 1092807"/>
              <a:gd name="connsiteX2" fmla="*/ 1834282 w 1895600"/>
              <a:gd name="connsiteY2" fmla="*/ 11725 h 1092807"/>
              <a:gd name="connsiteX3" fmla="*/ 1895600 w 1895600"/>
              <a:gd name="connsiteY3" fmla="*/ 1092807 h 1092807"/>
              <a:gd name="connsiteX4" fmla="*/ 0 w 1895600"/>
              <a:gd name="connsiteY4" fmla="*/ 1092807 h 1092807"/>
              <a:gd name="connsiteX0" fmla="*/ 0 w 1922719"/>
              <a:gd name="connsiteY0" fmla="*/ 1078985 h 1092807"/>
              <a:gd name="connsiteX1" fmla="*/ 1059142 w 1922719"/>
              <a:gd name="connsiteY1" fmla="*/ 0 h 1092807"/>
              <a:gd name="connsiteX2" fmla="*/ 1861401 w 1922719"/>
              <a:gd name="connsiteY2" fmla="*/ 11725 h 1092807"/>
              <a:gd name="connsiteX3" fmla="*/ 1922719 w 1922719"/>
              <a:gd name="connsiteY3" fmla="*/ 1092807 h 1092807"/>
              <a:gd name="connsiteX4" fmla="*/ 0 w 1922719"/>
              <a:gd name="connsiteY4" fmla="*/ 1078985 h 1092807"/>
              <a:gd name="connsiteX0" fmla="*/ 0 w 1943399"/>
              <a:gd name="connsiteY0" fmla="*/ 1112857 h 1112857"/>
              <a:gd name="connsiteX1" fmla="*/ 1079822 w 1943399"/>
              <a:gd name="connsiteY1" fmla="*/ 0 h 1112857"/>
              <a:gd name="connsiteX2" fmla="*/ 1882081 w 1943399"/>
              <a:gd name="connsiteY2" fmla="*/ 11725 h 1112857"/>
              <a:gd name="connsiteX3" fmla="*/ 1943399 w 1943399"/>
              <a:gd name="connsiteY3" fmla="*/ 1092807 h 1112857"/>
              <a:gd name="connsiteX4" fmla="*/ 0 w 1943399"/>
              <a:gd name="connsiteY4" fmla="*/ 1112857 h 1112857"/>
              <a:gd name="connsiteX0" fmla="*/ 0 w 1943399"/>
              <a:gd name="connsiteY0" fmla="*/ 1112857 h 1112857"/>
              <a:gd name="connsiteX1" fmla="*/ 1079822 w 1943399"/>
              <a:gd name="connsiteY1" fmla="*/ 0 h 1112857"/>
              <a:gd name="connsiteX2" fmla="*/ 1779567 w 1943399"/>
              <a:gd name="connsiteY2" fmla="*/ 17465 h 1112857"/>
              <a:gd name="connsiteX3" fmla="*/ 1943399 w 1943399"/>
              <a:gd name="connsiteY3" fmla="*/ 1092807 h 1112857"/>
              <a:gd name="connsiteX4" fmla="*/ 0 w 1943399"/>
              <a:gd name="connsiteY4" fmla="*/ 1112857 h 1112857"/>
              <a:gd name="connsiteX0" fmla="*/ 0 w 1943399"/>
              <a:gd name="connsiteY0" fmla="*/ 1112857 h 1112857"/>
              <a:gd name="connsiteX1" fmla="*/ 1079822 w 1943399"/>
              <a:gd name="connsiteY1" fmla="*/ 0 h 1112857"/>
              <a:gd name="connsiteX2" fmla="*/ 1793018 w 1943399"/>
              <a:gd name="connsiteY2" fmla="*/ 43526 h 1112857"/>
              <a:gd name="connsiteX3" fmla="*/ 1943399 w 1943399"/>
              <a:gd name="connsiteY3" fmla="*/ 1092807 h 1112857"/>
              <a:gd name="connsiteX4" fmla="*/ 0 w 1943399"/>
              <a:gd name="connsiteY4" fmla="*/ 1112857 h 1112857"/>
              <a:gd name="connsiteX0" fmla="*/ 0 w 1943399"/>
              <a:gd name="connsiteY0" fmla="*/ 1112857 h 1112857"/>
              <a:gd name="connsiteX1" fmla="*/ 1079822 w 1943399"/>
              <a:gd name="connsiteY1" fmla="*/ 0 h 1112857"/>
              <a:gd name="connsiteX2" fmla="*/ 1843470 w 1943399"/>
              <a:gd name="connsiteY2" fmla="*/ 43867 h 1112857"/>
              <a:gd name="connsiteX3" fmla="*/ 1943399 w 1943399"/>
              <a:gd name="connsiteY3" fmla="*/ 1092807 h 1112857"/>
              <a:gd name="connsiteX4" fmla="*/ 0 w 1943399"/>
              <a:gd name="connsiteY4" fmla="*/ 1112857 h 1112857"/>
              <a:gd name="connsiteX0" fmla="*/ 0 w 1943399"/>
              <a:gd name="connsiteY0" fmla="*/ 1122529 h 1122529"/>
              <a:gd name="connsiteX1" fmla="*/ 1281726 w 1943399"/>
              <a:gd name="connsiteY1" fmla="*/ 0 h 1122529"/>
              <a:gd name="connsiteX2" fmla="*/ 1843470 w 1943399"/>
              <a:gd name="connsiteY2" fmla="*/ 53539 h 1122529"/>
              <a:gd name="connsiteX3" fmla="*/ 1943399 w 1943399"/>
              <a:gd name="connsiteY3" fmla="*/ 1102479 h 1122529"/>
              <a:gd name="connsiteX4" fmla="*/ 0 w 1943399"/>
              <a:gd name="connsiteY4" fmla="*/ 1122529 h 1122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3399" h="1122529">
                <a:moveTo>
                  <a:pt x="0" y="1122529"/>
                </a:moveTo>
                <a:lnTo>
                  <a:pt x="1281726" y="0"/>
                </a:lnTo>
                <a:lnTo>
                  <a:pt x="1843470" y="53539"/>
                </a:lnTo>
                <a:lnTo>
                  <a:pt x="1943399" y="1102479"/>
                </a:lnTo>
                <a:lnTo>
                  <a:pt x="0" y="1122529"/>
                </a:lnTo>
                <a:close/>
              </a:path>
            </a:pathLst>
          </a:cu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172" y="1420"/>
            <a:ext cx="6992984" cy="69929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25665" y="6378185"/>
            <a:ext cx="142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B9BD5">
                    <a:lumMod val="50000"/>
                  </a:srgbClr>
                </a:solidFill>
              </a:rPr>
              <a:t>www.nica.ru</a:t>
            </a:r>
            <a:endParaRPr lang="ru-RU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46064" y="314750"/>
            <a:ext cx="4919933" cy="393954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5000" b="1" dirty="0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20</a:t>
            </a:r>
            <a:r>
              <a:rPr lang="ru-RU" sz="7200" b="1" dirty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лет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898185" y="19275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70990" y="3497912"/>
            <a:ext cx="63386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системе гарантии </a:t>
            </a:r>
          </a:p>
          <a:p>
            <a:pPr algn="ctr"/>
            <a:r>
              <a:rPr lang="ru-RU" sz="3600" b="1" i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качества образования </a:t>
            </a:r>
          </a:p>
          <a:p>
            <a:pPr algn="ctr"/>
            <a:r>
              <a:rPr lang="ru-RU" sz="3600" b="1" i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России</a:t>
            </a:r>
          </a:p>
        </p:txBody>
      </p:sp>
      <p:pic>
        <p:nvPicPr>
          <p:cNvPr id="2" name="Чайковский П.И. – Вальс цветов (Щелкунчик) (www.petamusic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1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82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03263" y="3116027"/>
            <a:ext cx="41887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Левитская Алина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</a:rPr>
              <a:t>Афакоевна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400" dirty="0">
                <a:latin typeface="Cambria,Italic"/>
              </a:rPr>
              <a:t>ректор </a:t>
            </a:r>
            <a:r>
              <a:rPr lang="ru-RU" sz="1400" dirty="0">
                <a:latin typeface="Cambria,Italic"/>
              </a:rPr>
              <a:t>Северо-Кавказского федерального университета, </a:t>
            </a:r>
            <a:r>
              <a:rPr lang="ru-RU" sz="1400" dirty="0" smtClean="0">
                <a:latin typeface="Cambria,Italic"/>
              </a:rPr>
              <a:t>кандидат </a:t>
            </a:r>
            <a:r>
              <a:rPr lang="ru-RU" sz="1400" dirty="0">
                <a:latin typeface="Cambria,Italic"/>
              </a:rPr>
              <a:t>филологических наук</a:t>
            </a:r>
            <a:endParaRPr lang="ru-RU" sz="1400" dirty="0">
              <a:latin typeface="Cambria,Italic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19596" y="4057594"/>
            <a:ext cx="635855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Уверена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, что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коллектив </a:t>
            </a:r>
            <a:r>
              <a:rPr lang="ru-RU" sz="16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Росаккредагентства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будет и далее вносить весомый вклад в подготовку квалифицированных специалистов, способных профессионально защищать национальные интересы России, продвигать внешнеполитические приоритеты нашего государства.</a:t>
            </a:r>
            <a:endParaRPr lang="ru-RU" sz="16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,Italic"/>
            </a:endParaRP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Желаю вам, уважаемый Владимир Геннадьевич, и вверенному Вам коллективу неиссякаемой энергии, крепкого здоровья, воплощения всех замыслов и успехов во всех начинаниях!</a:t>
            </a:r>
            <a:endParaRPr lang="ru-RU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276" y="172126"/>
            <a:ext cx="1518644" cy="8116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3344" y="172126"/>
            <a:ext cx="2381250" cy="277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201" y="172126"/>
            <a:ext cx="4811194" cy="6797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02641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500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82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954474" y="3076667"/>
            <a:ext cx="418873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</a:rPr>
              <a:t>Донич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 Сергей Георгиевич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400" dirty="0" smtClean="0">
                <a:latin typeface="Cambria,Italic"/>
              </a:rPr>
              <a:t>ректор </a:t>
            </a:r>
            <a:r>
              <a:rPr lang="ru-RU" sz="1400" dirty="0">
                <a:latin typeface="Cambria,Italic"/>
              </a:rPr>
              <a:t>Крымского федерального университета имени В.И. Вернадского, доктор медицинских </a:t>
            </a:r>
            <a:r>
              <a:rPr lang="ru-RU" sz="1400" dirty="0" smtClean="0">
                <a:latin typeface="Cambria,Italic"/>
              </a:rPr>
              <a:t>наук, профессор</a:t>
            </a:r>
            <a:endParaRPr lang="ru-RU" sz="1400" dirty="0">
              <a:latin typeface="Cambria,Italic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8994" y="4445724"/>
            <a:ext cx="70642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…Агентство успешно движется к поставленной цели – постоянно повышая качество результатов деятельности за счет совершенствования системы менеджмента и максимально полного и эффективного использования всех видов ресурсов. </a:t>
            </a:r>
            <a:endParaRPr lang="ru-RU" sz="16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,Italic"/>
            </a:endParaRP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Ваши целеустремленность, знания, опыт, верность традициям, профессионализм, умение откликнуться на веяния времени и работать на перспективу позволяет </a:t>
            </a:r>
            <a:r>
              <a:rPr lang="ru-RU" sz="16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Росаккредагентству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и далее оставаться лидирующей организацией в сфере внешней экспертизы образовательной деятельности.</a:t>
            </a:r>
            <a:endParaRPr lang="ru-RU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824" t="1738" r="-550" b="830"/>
          <a:stretch/>
        </p:blipFill>
        <p:spPr>
          <a:xfrm>
            <a:off x="304648" y="283822"/>
            <a:ext cx="4619693" cy="6574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1810" y="148741"/>
            <a:ext cx="1072963" cy="1600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r="257" b="19505"/>
          <a:stretch/>
        </p:blipFill>
        <p:spPr>
          <a:xfrm>
            <a:off x="8905088" y="532914"/>
            <a:ext cx="1900096" cy="2300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90145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500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82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44" y="680217"/>
            <a:ext cx="1773730" cy="2462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85869" y="3569110"/>
            <a:ext cx="328942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Савельев Борис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Александрович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400" dirty="0">
                <a:latin typeface="Cambria,Italic"/>
              </a:rPr>
              <a:t>начальник Управления</a:t>
            </a:r>
          </a:p>
          <a:p>
            <a:r>
              <a:rPr lang="ru-RU" sz="1400" dirty="0">
                <a:latin typeface="Cambria,Italic"/>
              </a:rPr>
              <a:t>государственной аккредитации</a:t>
            </a:r>
          </a:p>
          <a:p>
            <a:r>
              <a:rPr lang="ru-RU" sz="1400" dirty="0">
                <a:latin typeface="Cambria,Italic"/>
              </a:rPr>
              <a:t>Госкомвуза России, один из</a:t>
            </a:r>
          </a:p>
          <a:p>
            <a:r>
              <a:rPr lang="ru-RU" sz="1400" dirty="0">
                <a:latin typeface="Cambria,Italic"/>
              </a:rPr>
              <a:t>разработчиков методологии</a:t>
            </a:r>
          </a:p>
          <a:p>
            <a:r>
              <a:rPr lang="ru-RU" sz="1400" dirty="0" err="1">
                <a:latin typeface="Cambria,Italic"/>
              </a:rPr>
              <a:t>аккредитационных</a:t>
            </a:r>
            <a:r>
              <a:rPr lang="ru-RU" sz="1400" dirty="0">
                <a:latin typeface="Cambria,Italic"/>
              </a:rPr>
              <a:t> педагогических</a:t>
            </a:r>
          </a:p>
          <a:p>
            <a:r>
              <a:rPr lang="ru-RU" sz="1400" dirty="0">
                <a:latin typeface="Cambria,Italic"/>
              </a:rPr>
              <a:t>измерительных материалов</a:t>
            </a:r>
          </a:p>
          <a:p>
            <a:r>
              <a:rPr lang="ru-RU" sz="1400" dirty="0">
                <a:latin typeface="Cambria,Italic"/>
              </a:rPr>
              <a:t>(АПИМ), эксперт </a:t>
            </a:r>
            <a:r>
              <a:rPr lang="ru-RU" sz="1400" dirty="0" err="1">
                <a:latin typeface="Cambria,Italic"/>
              </a:rPr>
              <a:t>Рособрнадзора</a:t>
            </a:r>
            <a:r>
              <a:rPr lang="ru-RU" sz="1400" dirty="0">
                <a:latin typeface="Cambria,Italic"/>
              </a:rPr>
              <a:t>,</a:t>
            </a:r>
          </a:p>
          <a:p>
            <a:r>
              <a:rPr lang="ru-RU" sz="1400" dirty="0">
                <a:latin typeface="Cambria,Italic"/>
              </a:rPr>
              <a:t>профессор Российского</a:t>
            </a:r>
          </a:p>
          <a:p>
            <a:r>
              <a:rPr lang="ru-RU" sz="1400" dirty="0">
                <a:latin typeface="Cambria,Italic"/>
              </a:rPr>
              <a:t>государственного университета</a:t>
            </a:r>
          </a:p>
          <a:p>
            <a:r>
              <a:rPr lang="ru-RU" sz="1400" dirty="0">
                <a:latin typeface="Cambria,Italic"/>
              </a:rPr>
              <a:t>туризма и сервиса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14661" y="1306952"/>
            <a:ext cx="689270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Национальное 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аккредитационное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агентство в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сфере образования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с самого начала его создания и до сегодняшнего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дня находится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 диалектически противоречивом положении: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с одной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стороны – это организация для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реализации государственной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политики, с другой – это организация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, обеспечивающая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свободное развитие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образовательной политики.</a:t>
            </a:r>
          </a:p>
          <a:p>
            <a:pPr algn="just"/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…С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тех пор и до сегодняшнего дня методический центр РИТМ вуза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питает кадрами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, идеями и технологиями систему государственной аккредитации.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  результате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созданы такие новации, как «Светофор», «Модуль сбора данных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», АПИМ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, «Представление к аккредитации» и др.</a:t>
            </a:r>
          </a:p>
          <a:p>
            <a:pPr algn="just"/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Однако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влияние диалектического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маятника продолжает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сказываться и через 20 лет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активной деятельности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Национального </a:t>
            </a:r>
            <a:r>
              <a:rPr lang="ru-RU" sz="16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аккредитационного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агентства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 сфере образования: будем считать,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что начинается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новый виток его активности и в Москве,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и в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Йошкар-Оле.</a:t>
            </a:r>
          </a:p>
        </p:txBody>
      </p:sp>
    </p:spTree>
    <p:extLst>
      <p:ext uri="{BB962C8B-B14F-4D97-AF65-F5344CB8AC3E}">
        <p14:creationId xmlns:p14="http://schemas.microsoft.com/office/powerpoint/2010/main" val="1206309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5000">
        <p15:prstTrans prst="peelOff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82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0931" y="4353200"/>
            <a:ext cx="334374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mbria,BoldItalic"/>
              </a:rPr>
              <a:t>Кудрявцев Николай Николаевич</a:t>
            </a:r>
            <a:r>
              <a:rPr lang="ru-RU" sz="1600" dirty="0">
                <a:latin typeface="Cambria,Italic"/>
              </a:rPr>
              <a:t>,</a:t>
            </a:r>
          </a:p>
          <a:p>
            <a:r>
              <a:rPr lang="ru-RU" sz="1400" dirty="0">
                <a:latin typeface="Cambria,Italic"/>
              </a:rPr>
              <a:t>ректор Московского физико-</a:t>
            </a:r>
          </a:p>
          <a:p>
            <a:r>
              <a:rPr lang="ru-RU" sz="1400" dirty="0">
                <a:latin typeface="Cambria,Italic"/>
              </a:rPr>
              <a:t>технического института</a:t>
            </a:r>
          </a:p>
          <a:p>
            <a:r>
              <a:rPr lang="ru-RU" sz="1400" dirty="0">
                <a:latin typeface="Cambria,Italic"/>
              </a:rPr>
              <a:t>(государственного университета),</a:t>
            </a:r>
          </a:p>
          <a:p>
            <a:r>
              <a:rPr lang="ru-RU" sz="1400" dirty="0">
                <a:latin typeface="Cambria,Italic"/>
              </a:rPr>
              <a:t>доктор физико-математических</a:t>
            </a:r>
          </a:p>
          <a:p>
            <a:r>
              <a:rPr lang="ru-RU" sz="1400" dirty="0">
                <a:latin typeface="Cambria,Italic"/>
              </a:rPr>
              <a:t>наук, член-корреспондент РАН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40134" y="2481297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От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имени руководства и коллектива вуза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сердечно поздравляю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всех сотрудников Национального</a:t>
            </a:r>
          </a:p>
          <a:p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аккредитационного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агентства с 20-летним юбилеем.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Желаю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крепкого здоровья, добрых дел и успехов в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очень важной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для российского образования деятельности,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семейного благополучия, счастья и мира!</a:t>
            </a:r>
            <a:endParaRPr lang="ru-RU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97505" y="4306990"/>
            <a:ext cx="2367131" cy="14670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0141" y="4850505"/>
            <a:ext cx="2182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С глубоким уважением, 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ректор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56395" y="5014920"/>
            <a:ext cx="175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Н.Н. Кудрявцев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59561" y="431222"/>
            <a:ext cx="1425678" cy="1239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0405" y="814422"/>
            <a:ext cx="2219325" cy="333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0477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221"/>
            <a:ext cx="12192000" cy="71382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53" y="527460"/>
            <a:ext cx="2067655" cy="3041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63795" y="4199504"/>
            <a:ext cx="312665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mbria,BoldItalic"/>
              </a:rPr>
              <a:t>Евгений Александрович 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Cambria,BoldItalic"/>
            </a:endParaRPr>
          </a:p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ambria,BoldItalic"/>
              </a:rPr>
              <a:t>Ваганов</a:t>
            </a:r>
            <a:r>
              <a:rPr lang="ru-RU" sz="1600" dirty="0">
                <a:latin typeface="Cambria,Italic"/>
              </a:rPr>
              <a:t>,</a:t>
            </a:r>
          </a:p>
          <a:p>
            <a:r>
              <a:rPr lang="ru-RU" sz="1400" dirty="0">
                <a:latin typeface="Cambria,Italic"/>
              </a:rPr>
              <a:t>ректор Сибирского федерального</a:t>
            </a:r>
          </a:p>
          <a:p>
            <a:r>
              <a:rPr lang="ru-RU" sz="1400" dirty="0">
                <a:latin typeface="Cambria,Italic"/>
              </a:rPr>
              <a:t>университета, академик РАН,</a:t>
            </a:r>
          </a:p>
          <a:p>
            <a:r>
              <a:rPr lang="ru-RU" sz="1400" dirty="0">
                <a:latin typeface="Cambria,Italic"/>
              </a:rPr>
              <a:t>доктор биологических наук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36259" y="1595577"/>
            <a:ext cx="8032955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Национальному 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аккредитационному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агентству в сфере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образования – 20 лет!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Лидерство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и ведущие позиции, занимаемые 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Росаккредагентством</a:t>
            </a:r>
            <a:endParaRPr lang="ru-RU" sz="16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,Italic"/>
            </a:endParaRP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 нашей стране, развитие и рост его потенциала являются бесспорной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заслугой и результатом слаженной самоотверженной работы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всего коллектива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. Уникальный опыт, энтузиазм и высокий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профессионализм руководства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и специалистов 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Росаккредагентства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в полной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мере способствуют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эффективному сотрудничеству со всеми вузами страны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, в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том числе и с Сибирским федеральным университетом, на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основе сложившихся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устойчивых связей.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Положительные результаты достигнуты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практически по всем направлениям и аспектам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нашего плодотворного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взаимодействия.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Современные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управленческие подходы позволяют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коллективу учреждения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уверенно смотреть в будущее и успешно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воплощать в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конкретные дела актуальные и перспективные проекты.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От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всей души желаем вам, дорогие коллеги и друзья, дальнейших успехов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во всех начинаниях, новых творческих достижений, счастья и благополучия!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Удачи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и процветания Национальному 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аккредитационному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агентству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 сфере образования во славу и во благо Отечества!</a:t>
            </a:r>
            <a:endParaRPr lang="ru-RU" sz="16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6437" y="0"/>
            <a:ext cx="2322777" cy="1383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5931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221"/>
            <a:ext cx="12192000" cy="713822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700236" y="3571952"/>
            <a:ext cx="364113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Cambria,BoldItalic"/>
              </a:rPr>
              <a:t>Белокобыльский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mbria,BoldItalic"/>
              </a:rPr>
              <a:t> 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Cambria,BoldItalic"/>
            </a:endParaRPr>
          </a:p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ambria,BoldItalic"/>
              </a:rPr>
              <a:t>Сергей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mbria,BoldItalic"/>
              </a:rPr>
              <a:t>Владимирович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,Italic"/>
              </a:rPr>
              <a:t>,</a:t>
            </a:r>
          </a:p>
          <a:p>
            <a:r>
              <a:rPr lang="ru-RU" sz="1400" dirty="0">
                <a:latin typeface="Cambria,Italic"/>
              </a:rPr>
              <a:t>ректор Братского государственного</a:t>
            </a:r>
          </a:p>
          <a:p>
            <a:r>
              <a:rPr lang="ru-RU" sz="1400" dirty="0">
                <a:latin typeface="Cambria,Italic"/>
              </a:rPr>
              <a:t>университета, доктор технических наук,</a:t>
            </a:r>
          </a:p>
          <a:p>
            <a:r>
              <a:rPr lang="ru-RU" sz="1400" dirty="0">
                <a:latin typeface="Cambria,Italic"/>
              </a:rPr>
              <a:t>профессор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26968" y="1259468"/>
            <a:ext cx="756546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От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всей души поздравляем коллектив ФГБУ «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Росаккредагентство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» во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главе с директором Владимиром Геннадьевичем Карелиным с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20-летним юбилеем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учреждения!</a:t>
            </a:r>
          </a:p>
          <a:p>
            <a:pPr algn="just"/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Ваша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деятельность − одна из важных в сфере образования и науки.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Вы с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честью осуществляете свою ответственную миссию –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способствуете качеству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образования, обеспечивая признание результатов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обучения в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отечественных образовательных организациях на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национальном и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международном уровнях.</a:t>
            </a:r>
          </a:p>
          <a:p>
            <a:pPr algn="just"/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Из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года в год совершенствуется 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аккредитационная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деятельность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: внедряются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инновационные методы, повышается качество работы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вашей организации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. Мы высоко ценим труд сотрудников агентства,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верность идеалам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и ответственность в исполнении профессионального долга.</a:t>
            </a:r>
          </a:p>
          <a:p>
            <a:pPr algn="just"/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От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всей души желаем всему коллективу ФГБУ «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Росаккредагентство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» успехов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 решении больших и ответственных задач! Пусть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ваш самоотверженный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труд, профессионализм, беззаветное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служение и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преданность благородному делу всегда будут неразделимы</a:t>
            </a:r>
          </a:p>
          <a:p>
            <a:pPr algn="just"/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с благополучием, радостью и удовлетворением от работы.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С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праздником! С юбилеем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!</a:t>
            </a:r>
          </a:p>
          <a:p>
            <a:endParaRPr lang="ru-RU" sz="16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,Italic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r="75035" b="194"/>
          <a:stretch/>
        </p:blipFill>
        <p:spPr>
          <a:xfrm>
            <a:off x="3403957" y="122890"/>
            <a:ext cx="1431515" cy="950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r="5503" b="-737"/>
          <a:stretch/>
        </p:blipFill>
        <p:spPr>
          <a:xfrm>
            <a:off x="8700236" y="524156"/>
            <a:ext cx="2725238" cy="2472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6852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221"/>
            <a:ext cx="12192000" cy="713822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627808" y="3060071"/>
            <a:ext cx="364113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latin typeface="Cambria,BoldItalic"/>
              </a:rPr>
              <a:t>Торкунов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ambria,BoldItalic"/>
              </a:rPr>
              <a:t> </a:t>
            </a:r>
          </a:p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ambria,BoldItalic"/>
              </a:rPr>
              <a:t>Анатолий Васильевич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,Italic"/>
              </a:rPr>
              <a:t>,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Cambria,Italic"/>
            </a:endParaRPr>
          </a:p>
          <a:p>
            <a:r>
              <a:rPr lang="ru-RU" sz="1400" dirty="0" smtClean="0">
                <a:latin typeface="Cambria,Italic"/>
              </a:rPr>
              <a:t>ректор </a:t>
            </a:r>
            <a:r>
              <a:rPr lang="ru-RU" sz="1400" dirty="0">
                <a:latin typeface="Cambria,Italic"/>
              </a:rPr>
              <a:t>Московского государственного института международных отношений (Университета) МИД России, чрезвычайный и полномочный </a:t>
            </a:r>
            <a:r>
              <a:rPr lang="ru-RU" sz="1400" dirty="0" smtClean="0">
                <a:latin typeface="Cambria,Italic"/>
              </a:rPr>
              <a:t>посол, доктор политических наук, академик РАН, профессор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5564" y="406555"/>
            <a:ext cx="1840754" cy="2454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75" y="217380"/>
            <a:ext cx="1487553" cy="11583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3475" y="1438561"/>
            <a:ext cx="785855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…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Созданное два десятилетия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назад агентство прошло большой путь становления и развития. Сегодня оно зарекомендовало себя как лидирующая организация в сфере внешней экспертизы образовательной деятельности, пользующаяся неоспоримым авторитетом в России. Высокий профессионализм сотрудников, новейшие методы и технологии осуществления делегированных полномочий по государственной аккредитации образовательной деятельности являются гарантом качества работы средней и высшей школы и содействуют признанию результатов обучения в российских образовательных организациях на национальном и международном уровне.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От лица профессорско-преподавательского состава и обучающихся МГИМО-Университета желаю Вам и всему коллективу сотрудников успехов, крепкого здоровья, воплощения всех планов и замыслов! Пусть празднуемое 20-летие станет новой точкой отсчета для свершений во благо России!</a:t>
            </a:r>
          </a:p>
          <a:p>
            <a:endParaRPr lang="ru-RU" sz="16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,Italic"/>
            </a:endParaRPr>
          </a:p>
          <a:p>
            <a:endParaRPr lang="ru-RU" sz="1600" i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,Italic"/>
            </a:endParaRP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Ректор,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академик                                                                                   А.В. </a:t>
            </a:r>
            <a:r>
              <a:rPr lang="ru-RU" sz="16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Торкунов</a:t>
            </a:r>
            <a:endParaRPr lang="ru-RU" sz="16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,Italic"/>
            </a:endParaRPr>
          </a:p>
          <a:p>
            <a:endParaRPr lang="ru-RU" sz="1600" i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,Italic"/>
            </a:endParaRPr>
          </a:p>
          <a:p>
            <a:endParaRPr lang="ru-RU" sz="16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,Italic"/>
            </a:endParaRPr>
          </a:p>
          <a:p>
            <a:endParaRPr lang="ru-RU" sz="16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,Italic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50561" y="4896479"/>
            <a:ext cx="3535016" cy="18986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7743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82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4141" y="724720"/>
            <a:ext cx="2008259" cy="2747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1234" r="2959" b="8994"/>
          <a:stretch/>
        </p:blipFill>
        <p:spPr>
          <a:xfrm>
            <a:off x="3991474" y="285135"/>
            <a:ext cx="1544088" cy="904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93291" y="1334378"/>
            <a:ext cx="77674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…Экспертное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сообщество – особая профессиональная группа. Мне, наверное,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опять везло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: в работе многочисленных комиссий в рамках процедур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государственной аккредитации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, где мне приходилось работать как эксперту и как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руководителю экспертной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группы, редко встречались люди случайные и малокомпетентные, а главное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, не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очень понимавшие ту меру ответственности, которая на них возложена.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Ценность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этого особенно понятна сейчас, когда требования к эксперту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значительно возросли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, а образовательная практика в условиях быстро меняющегося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российского законодательства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 сфере образования, иногда не очень мирного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сосуществования многочисленных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поколений стандартов и требований на разных уровнях образования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и внутри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этих уровней стала гораздо более сложной. В ряде случаев интересы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образовательных организаций способна защитить только компетентная экспертиза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и экспертная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оценка как качественный метод анализа существующих проблем и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принятия решений.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В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связи с юбилеем хочется пожелать Национальному</a:t>
            </a:r>
          </a:p>
          <a:p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аккредитационному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агентству в сфере образования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и всем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, кто в нем трудится, удовлетворения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самых высоких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амбиций, мирового признания, стабильности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и движения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вперед, а моим коллегам-экспертам –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безупречного авторитета, терпения и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мудрости.</a:t>
            </a:r>
            <a:endParaRPr lang="ru-RU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691717" y="3904596"/>
            <a:ext cx="321390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Cambria,BoldItalic"/>
              </a:rPr>
              <a:t>Спицкая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mbria,BoldItalic"/>
              </a:rPr>
              <a:t> Галина Алексеевна</a:t>
            </a:r>
            <a:r>
              <a:rPr lang="ru-RU" sz="1600" dirty="0">
                <a:latin typeface="Cambria,Italic"/>
              </a:rPr>
              <a:t>,</a:t>
            </a:r>
          </a:p>
          <a:p>
            <a:r>
              <a:rPr lang="ru-RU" sz="1400" dirty="0">
                <a:latin typeface="Cambria,Italic"/>
              </a:rPr>
              <a:t>советник ректора по</a:t>
            </a:r>
          </a:p>
          <a:p>
            <a:r>
              <a:rPr lang="ru-RU" sz="1400" dirty="0">
                <a:latin typeface="Cambria,Italic"/>
              </a:rPr>
              <a:t>лицензированию, аккредитации</a:t>
            </a:r>
          </a:p>
          <a:p>
            <a:r>
              <a:rPr lang="ru-RU" sz="1400" dirty="0">
                <a:latin typeface="Cambria,Italic"/>
              </a:rPr>
              <a:t>и управлению имущественным</a:t>
            </a:r>
          </a:p>
          <a:p>
            <a:r>
              <a:rPr lang="ru-RU" sz="1400" dirty="0">
                <a:latin typeface="Cambria,Italic"/>
              </a:rPr>
              <a:t>комплексом Омского</a:t>
            </a:r>
          </a:p>
          <a:p>
            <a:r>
              <a:rPr lang="ru-RU" sz="1400" dirty="0">
                <a:latin typeface="Cambria,Italic"/>
              </a:rPr>
              <a:t>государственного </a:t>
            </a:r>
            <a:r>
              <a:rPr lang="ru-RU" sz="1400" dirty="0" smtClean="0">
                <a:latin typeface="Cambria,Italic"/>
              </a:rPr>
              <a:t>университета им. Ф.М. Достоевского, эксперт </a:t>
            </a:r>
            <a:r>
              <a:rPr lang="ru-RU" sz="1400" dirty="0" err="1">
                <a:latin typeface="Cambria,Italic"/>
              </a:rPr>
              <a:t>Рособрнадзора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099817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82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9600" y="3729703"/>
            <a:ext cx="283169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Cambria,BoldItalic"/>
              </a:rPr>
              <a:t>Аргучинцев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mbria,BoldItalic"/>
              </a:rPr>
              <a:t> Александр Валерьевич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,Italic"/>
              </a:rPr>
              <a:t>,</a:t>
            </a:r>
          </a:p>
          <a:p>
            <a:r>
              <a:rPr lang="ru-RU" sz="1400" dirty="0">
                <a:latin typeface="Cambria,Italic"/>
              </a:rPr>
              <a:t>ректор Иркутского государственного</a:t>
            </a:r>
          </a:p>
          <a:p>
            <a:r>
              <a:rPr lang="ru-RU" sz="1400" dirty="0">
                <a:latin typeface="Cambria,Italic"/>
              </a:rPr>
              <a:t>университета, доктор физико-</a:t>
            </a:r>
          </a:p>
          <a:p>
            <a:r>
              <a:rPr lang="ru-RU" sz="1400" dirty="0">
                <a:latin typeface="Cambria,Italic"/>
              </a:rPr>
              <a:t>математических наук, профессор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35909" y="1864851"/>
            <a:ext cx="700056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От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всей души поздравляем коллектив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ФГБУ «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Росаккредагентство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» с 20-летним юбилеем учреждения!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По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праву заслужив себе статус авторитетной экспертной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структуры, ФГБУ «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Росаккредагентство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» играет важнейшую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роль в повышении качества отечественного образования. И это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для вас отнюдь не предел. Сочетание проверенных годами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классических и инновационных методов работы,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сплав таланта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и жизненного опыта именитых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экспертов с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одаренностью и энергией талантливой молодежи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, замечательные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традиции, сложившиеся в вашем коллективе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, вне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всякого сомнения, являются залогом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дальнейшего успешного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развития.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Желаем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всем работникам ФГБУ «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Росаккредагентство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»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успешной реализации намеченных планов, здоровья, семейного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благополучия!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С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юбилеем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!</a:t>
            </a:r>
          </a:p>
          <a:p>
            <a:endParaRPr lang="ru-RU" sz="16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,Italic"/>
            </a:endParaRP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Ректор                                                                          А.В. </a:t>
            </a:r>
            <a:r>
              <a:rPr lang="ru-RU" sz="16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Аргучинцев</a:t>
            </a:r>
            <a:endParaRPr lang="ru-RU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431" y="252537"/>
            <a:ext cx="1354990" cy="1359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27170" y="5495019"/>
            <a:ext cx="1054308" cy="900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15" y="840178"/>
            <a:ext cx="1922541" cy="2563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183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2000">
        <p14:warp dir="in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82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6281" y="3366628"/>
            <a:ext cx="312646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mbria,BoldItalic"/>
              </a:rPr>
              <a:t>Кобрина Лариса Михайловна,</a:t>
            </a:r>
          </a:p>
          <a:p>
            <a:r>
              <a:rPr lang="ru-RU" sz="1400" dirty="0">
                <a:latin typeface="Cambria,Italic"/>
              </a:rPr>
              <a:t>эксперт </a:t>
            </a:r>
            <a:r>
              <a:rPr lang="ru-RU" sz="1400" dirty="0" err="1">
                <a:latin typeface="Cambria,Italic"/>
              </a:rPr>
              <a:t>Рособрнадзора</a:t>
            </a:r>
            <a:r>
              <a:rPr lang="ru-RU" sz="1400" dirty="0">
                <a:latin typeface="Cambria,Italic"/>
              </a:rPr>
              <a:t>,</a:t>
            </a:r>
          </a:p>
          <a:p>
            <a:r>
              <a:rPr lang="ru-RU" sz="1400" dirty="0">
                <a:latin typeface="Cambria,Italic"/>
              </a:rPr>
              <a:t>проректор по научной работе</a:t>
            </a:r>
          </a:p>
          <a:p>
            <a:r>
              <a:rPr lang="ru-RU" sz="1400" dirty="0">
                <a:latin typeface="Cambria,Italic"/>
              </a:rPr>
              <a:t>Ленинградского государственного</a:t>
            </a:r>
          </a:p>
          <a:p>
            <a:r>
              <a:rPr lang="ru-RU" sz="1400" dirty="0">
                <a:latin typeface="Cambria,Italic"/>
              </a:rPr>
              <a:t>университета имени А.С. Пушкина</a:t>
            </a:r>
          </a:p>
          <a:p>
            <a:r>
              <a:rPr lang="ru-RU" sz="1400" dirty="0">
                <a:latin typeface="Cambria,Italic"/>
              </a:rPr>
              <a:t>(Санкт-Петербург),</a:t>
            </a:r>
          </a:p>
          <a:p>
            <a:r>
              <a:rPr lang="ru-RU" sz="1400" dirty="0">
                <a:latin typeface="Cambria,Italic"/>
              </a:rPr>
              <a:t>доктор педагогических наук,</a:t>
            </a:r>
          </a:p>
          <a:p>
            <a:r>
              <a:rPr lang="ru-RU" sz="1400" dirty="0">
                <a:latin typeface="Cambria,Italic"/>
              </a:rPr>
              <a:t>профессор</a:t>
            </a:r>
            <a:endParaRPr lang="ru-RU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5267" y="192470"/>
            <a:ext cx="1528558" cy="939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600261" y="1698051"/>
            <a:ext cx="787047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…Сегодня 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Росаккредагентство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является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стабильно функционирующей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организацией, проявляющей тенденции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к устойчивому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развитию и сохраняющей лидирующую позицию в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сфере внешней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экспертизы образовательной деятельности организаций.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Деятельность 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Росаккредагентства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признана профессиональным сообществом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на территории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Российской Федерации и европейских стран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.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Мировые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тенденции развития общества порождают новые требования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к профессиональному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образованию, к личностным и профессиональным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качествам специалиста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.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Флагманом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аккредитации качества образования в Российской Федерации было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и остается </a:t>
            </a:r>
            <a:r>
              <a:rPr lang="ru-RU" sz="16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Росаккредагентство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.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…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Мудрая стратегия развития деятельности 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Росаккредагентства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в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контексте меняющихся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условий и правил реализации профессионального образования в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нашей стране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помогает оперативно и качественно проводить сравнительную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оценку результатов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деятельности вузов РФ, определять рейтинг вузов и специальностей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, обеспечивать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внешние гарантии качества профессионального образования в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нашей стране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155" y="950338"/>
            <a:ext cx="1450800" cy="1765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01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>
        <p14:warp dir="in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" y="-211003"/>
            <a:ext cx="12192000" cy="71382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22105" y="158706"/>
            <a:ext cx="9068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5B9BD5">
                    <a:lumMod val="50000"/>
                  </a:srgbClr>
                </a:solidFill>
              </a:rPr>
              <a:t>       </a:t>
            </a:r>
            <a:r>
              <a:rPr lang="en-US" sz="1600" dirty="0">
                <a:solidFill>
                  <a:srgbClr val="5B9BD5">
                    <a:lumMod val="50000"/>
                  </a:srgbClr>
                </a:solidFill>
              </a:rPr>
              <a:t>THE MINISTRY OF EDUCATION AND SCIENCE OF THE RUSSIAN FEDERATION</a:t>
            </a:r>
            <a:r>
              <a:rPr lang="ru-RU" sz="1600" dirty="0">
                <a:solidFill>
                  <a:srgbClr val="5B9BD5">
                    <a:lumMod val="50000"/>
                  </a:srgbClr>
                </a:solidFill>
              </a:rPr>
              <a:t>               </a:t>
            </a:r>
          </a:p>
          <a:p>
            <a:r>
              <a:rPr lang="ru-RU" sz="1600" dirty="0">
                <a:solidFill>
                  <a:srgbClr val="5B9BD5">
                    <a:lumMod val="50000"/>
                  </a:srgbClr>
                </a:solidFill>
              </a:rPr>
              <a:t>    </a:t>
            </a:r>
            <a:r>
              <a:rPr lang="en-US" sz="1600" dirty="0">
                <a:solidFill>
                  <a:srgbClr val="5B9BD5">
                    <a:lumMod val="50000"/>
                  </a:srgbClr>
                </a:solidFill>
              </a:rPr>
              <a:t>FEDERAL SERVICE FOR SUPERVISION IN THE SPHERE OF SCIENCE AND EDUCATION</a:t>
            </a:r>
            <a:endParaRPr lang="ru-RU" sz="16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3592" y="5661656"/>
            <a:ext cx="915908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Accreditation Agency</a:t>
            </a:r>
            <a:endParaRPr lang="ru-RU" sz="5400" b="1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Диагональная полоса 13"/>
          <p:cNvSpPr/>
          <p:nvPr/>
        </p:nvSpPr>
        <p:spPr>
          <a:xfrm rot="10800000">
            <a:off x="1936483" y="2198853"/>
            <a:ext cx="2097481" cy="2318511"/>
          </a:xfrm>
          <a:prstGeom prst="diagStripe">
            <a:avLst>
              <a:gd name="adj" fmla="val 48377"/>
            </a:avLst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58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15" name="Трапеция 22"/>
          <p:cNvSpPr/>
          <p:nvPr/>
        </p:nvSpPr>
        <p:spPr>
          <a:xfrm rot="2673496">
            <a:off x="893440" y="2870140"/>
            <a:ext cx="1551436" cy="1169397"/>
          </a:xfrm>
          <a:custGeom>
            <a:avLst/>
            <a:gdLst>
              <a:gd name="connsiteX0" fmla="*/ 0 w 1895600"/>
              <a:gd name="connsiteY0" fmla="*/ 1696446 h 1696446"/>
              <a:gd name="connsiteX1" fmla="*/ 424112 w 1895600"/>
              <a:gd name="connsiteY1" fmla="*/ 0 h 1696446"/>
              <a:gd name="connsiteX2" fmla="*/ 1471489 w 1895600"/>
              <a:gd name="connsiteY2" fmla="*/ 0 h 1696446"/>
              <a:gd name="connsiteX3" fmla="*/ 1895600 w 1895600"/>
              <a:gd name="connsiteY3" fmla="*/ 1696446 h 1696446"/>
              <a:gd name="connsiteX4" fmla="*/ 0 w 1895600"/>
              <a:gd name="connsiteY4" fmla="*/ 1696446 h 1696446"/>
              <a:gd name="connsiteX0" fmla="*/ 0 w 1895600"/>
              <a:gd name="connsiteY0" fmla="*/ 1696446 h 1696446"/>
              <a:gd name="connsiteX1" fmla="*/ 424112 w 1895600"/>
              <a:gd name="connsiteY1" fmla="*/ 0 h 1696446"/>
              <a:gd name="connsiteX2" fmla="*/ 1833969 w 1895600"/>
              <a:gd name="connsiteY2" fmla="*/ 656199 h 1696446"/>
              <a:gd name="connsiteX3" fmla="*/ 1895600 w 1895600"/>
              <a:gd name="connsiteY3" fmla="*/ 1696446 h 1696446"/>
              <a:gd name="connsiteX4" fmla="*/ 0 w 1895600"/>
              <a:gd name="connsiteY4" fmla="*/ 1696446 h 1696446"/>
              <a:gd name="connsiteX0" fmla="*/ 0 w 1895600"/>
              <a:gd name="connsiteY0" fmla="*/ 1377814 h 1377814"/>
              <a:gd name="connsiteX1" fmla="*/ 1143123 w 1895600"/>
              <a:gd name="connsiteY1" fmla="*/ 0 h 1377814"/>
              <a:gd name="connsiteX2" fmla="*/ 1833969 w 1895600"/>
              <a:gd name="connsiteY2" fmla="*/ 337567 h 1377814"/>
              <a:gd name="connsiteX3" fmla="*/ 1895600 w 1895600"/>
              <a:gd name="connsiteY3" fmla="*/ 1377814 h 1377814"/>
              <a:gd name="connsiteX4" fmla="*/ 0 w 1895600"/>
              <a:gd name="connsiteY4" fmla="*/ 1377814 h 1377814"/>
              <a:gd name="connsiteX0" fmla="*/ 0 w 1895600"/>
              <a:gd name="connsiteY0" fmla="*/ 1275989 h 1275989"/>
              <a:gd name="connsiteX1" fmla="*/ 1108306 w 1895600"/>
              <a:gd name="connsiteY1" fmla="*/ 0 h 1275989"/>
              <a:gd name="connsiteX2" fmla="*/ 1833969 w 1895600"/>
              <a:gd name="connsiteY2" fmla="*/ 235742 h 1275989"/>
              <a:gd name="connsiteX3" fmla="*/ 1895600 w 1895600"/>
              <a:gd name="connsiteY3" fmla="*/ 1275989 h 1275989"/>
              <a:gd name="connsiteX4" fmla="*/ 0 w 1895600"/>
              <a:gd name="connsiteY4" fmla="*/ 1275989 h 1275989"/>
              <a:gd name="connsiteX0" fmla="*/ 0 w 1895600"/>
              <a:gd name="connsiteY0" fmla="*/ 1221857 h 1221857"/>
              <a:gd name="connsiteX1" fmla="*/ 1067050 w 1895600"/>
              <a:gd name="connsiteY1" fmla="*/ 0 h 1221857"/>
              <a:gd name="connsiteX2" fmla="*/ 1833969 w 1895600"/>
              <a:gd name="connsiteY2" fmla="*/ 181610 h 1221857"/>
              <a:gd name="connsiteX3" fmla="*/ 1895600 w 1895600"/>
              <a:gd name="connsiteY3" fmla="*/ 1221857 h 1221857"/>
              <a:gd name="connsiteX4" fmla="*/ 0 w 1895600"/>
              <a:gd name="connsiteY4" fmla="*/ 1221857 h 1221857"/>
              <a:gd name="connsiteX0" fmla="*/ 0 w 1895600"/>
              <a:gd name="connsiteY0" fmla="*/ 1174268 h 1174268"/>
              <a:gd name="connsiteX1" fmla="*/ 1059877 w 1895600"/>
              <a:gd name="connsiteY1" fmla="*/ 0 h 1174268"/>
              <a:gd name="connsiteX2" fmla="*/ 1833969 w 1895600"/>
              <a:gd name="connsiteY2" fmla="*/ 134021 h 1174268"/>
              <a:gd name="connsiteX3" fmla="*/ 1895600 w 1895600"/>
              <a:gd name="connsiteY3" fmla="*/ 1174268 h 1174268"/>
              <a:gd name="connsiteX4" fmla="*/ 0 w 1895600"/>
              <a:gd name="connsiteY4" fmla="*/ 1174268 h 1174268"/>
              <a:gd name="connsiteX0" fmla="*/ 0 w 1895600"/>
              <a:gd name="connsiteY0" fmla="*/ 1120136 h 1120136"/>
              <a:gd name="connsiteX1" fmla="*/ 1018621 w 1895600"/>
              <a:gd name="connsiteY1" fmla="*/ 0 h 1120136"/>
              <a:gd name="connsiteX2" fmla="*/ 1833969 w 1895600"/>
              <a:gd name="connsiteY2" fmla="*/ 79889 h 1120136"/>
              <a:gd name="connsiteX3" fmla="*/ 1895600 w 1895600"/>
              <a:gd name="connsiteY3" fmla="*/ 1120136 h 1120136"/>
              <a:gd name="connsiteX4" fmla="*/ 0 w 1895600"/>
              <a:gd name="connsiteY4" fmla="*/ 1120136 h 1120136"/>
              <a:gd name="connsiteX0" fmla="*/ 0 w 1895600"/>
              <a:gd name="connsiteY0" fmla="*/ 1079300 h 1079300"/>
              <a:gd name="connsiteX1" fmla="*/ 1018306 w 1895600"/>
              <a:gd name="connsiteY1" fmla="*/ 0 h 1079300"/>
              <a:gd name="connsiteX2" fmla="*/ 1833969 w 1895600"/>
              <a:gd name="connsiteY2" fmla="*/ 39053 h 1079300"/>
              <a:gd name="connsiteX3" fmla="*/ 1895600 w 1895600"/>
              <a:gd name="connsiteY3" fmla="*/ 1079300 h 1079300"/>
              <a:gd name="connsiteX4" fmla="*/ 0 w 1895600"/>
              <a:gd name="connsiteY4" fmla="*/ 1079300 h 1079300"/>
              <a:gd name="connsiteX0" fmla="*/ 0 w 1895600"/>
              <a:gd name="connsiteY0" fmla="*/ 1081082 h 1081082"/>
              <a:gd name="connsiteX1" fmla="*/ 1018306 w 1895600"/>
              <a:gd name="connsiteY1" fmla="*/ 1782 h 1081082"/>
              <a:gd name="connsiteX2" fmla="*/ 1834282 w 1895600"/>
              <a:gd name="connsiteY2" fmla="*/ 0 h 1081082"/>
              <a:gd name="connsiteX3" fmla="*/ 1895600 w 1895600"/>
              <a:gd name="connsiteY3" fmla="*/ 1081082 h 1081082"/>
              <a:gd name="connsiteX4" fmla="*/ 0 w 1895600"/>
              <a:gd name="connsiteY4" fmla="*/ 1081082 h 1081082"/>
              <a:gd name="connsiteX0" fmla="*/ 0 w 1895600"/>
              <a:gd name="connsiteY0" fmla="*/ 1092807 h 1092807"/>
              <a:gd name="connsiteX1" fmla="*/ 1032023 w 1895600"/>
              <a:gd name="connsiteY1" fmla="*/ 0 h 1092807"/>
              <a:gd name="connsiteX2" fmla="*/ 1834282 w 1895600"/>
              <a:gd name="connsiteY2" fmla="*/ 11725 h 1092807"/>
              <a:gd name="connsiteX3" fmla="*/ 1895600 w 1895600"/>
              <a:gd name="connsiteY3" fmla="*/ 1092807 h 1092807"/>
              <a:gd name="connsiteX4" fmla="*/ 0 w 1895600"/>
              <a:gd name="connsiteY4" fmla="*/ 1092807 h 1092807"/>
              <a:gd name="connsiteX0" fmla="*/ 0 w 1922719"/>
              <a:gd name="connsiteY0" fmla="*/ 1078985 h 1092807"/>
              <a:gd name="connsiteX1" fmla="*/ 1059142 w 1922719"/>
              <a:gd name="connsiteY1" fmla="*/ 0 h 1092807"/>
              <a:gd name="connsiteX2" fmla="*/ 1861401 w 1922719"/>
              <a:gd name="connsiteY2" fmla="*/ 11725 h 1092807"/>
              <a:gd name="connsiteX3" fmla="*/ 1922719 w 1922719"/>
              <a:gd name="connsiteY3" fmla="*/ 1092807 h 1092807"/>
              <a:gd name="connsiteX4" fmla="*/ 0 w 1922719"/>
              <a:gd name="connsiteY4" fmla="*/ 1078985 h 1092807"/>
              <a:gd name="connsiteX0" fmla="*/ 0 w 1943399"/>
              <a:gd name="connsiteY0" fmla="*/ 1112857 h 1112857"/>
              <a:gd name="connsiteX1" fmla="*/ 1079822 w 1943399"/>
              <a:gd name="connsiteY1" fmla="*/ 0 h 1112857"/>
              <a:gd name="connsiteX2" fmla="*/ 1882081 w 1943399"/>
              <a:gd name="connsiteY2" fmla="*/ 11725 h 1112857"/>
              <a:gd name="connsiteX3" fmla="*/ 1943399 w 1943399"/>
              <a:gd name="connsiteY3" fmla="*/ 1092807 h 1112857"/>
              <a:gd name="connsiteX4" fmla="*/ 0 w 1943399"/>
              <a:gd name="connsiteY4" fmla="*/ 1112857 h 1112857"/>
              <a:gd name="connsiteX0" fmla="*/ 0 w 1943399"/>
              <a:gd name="connsiteY0" fmla="*/ 1112857 h 1112857"/>
              <a:gd name="connsiteX1" fmla="*/ 1079822 w 1943399"/>
              <a:gd name="connsiteY1" fmla="*/ 0 h 1112857"/>
              <a:gd name="connsiteX2" fmla="*/ 1779567 w 1943399"/>
              <a:gd name="connsiteY2" fmla="*/ 17465 h 1112857"/>
              <a:gd name="connsiteX3" fmla="*/ 1943399 w 1943399"/>
              <a:gd name="connsiteY3" fmla="*/ 1092807 h 1112857"/>
              <a:gd name="connsiteX4" fmla="*/ 0 w 1943399"/>
              <a:gd name="connsiteY4" fmla="*/ 1112857 h 1112857"/>
              <a:gd name="connsiteX0" fmla="*/ 0 w 1943399"/>
              <a:gd name="connsiteY0" fmla="*/ 1112857 h 1112857"/>
              <a:gd name="connsiteX1" fmla="*/ 1079822 w 1943399"/>
              <a:gd name="connsiteY1" fmla="*/ 0 h 1112857"/>
              <a:gd name="connsiteX2" fmla="*/ 1793018 w 1943399"/>
              <a:gd name="connsiteY2" fmla="*/ 43526 h 1112857"/>
              <a:gd name="connsiteX3" fmla="*/ 1943399 w 1943399"/>
              <a:gd name="connsiteY3" fmla="*/ 1092807 h 1112857"/>
              <a:gd name="connsiteX4" fmla="*/ 0 w 1943399"/>
              <a:gd name="connsiteY4" fmla="*/ 1112857 h 1112857"/>
              <a:gd name="connsiteX0" fmla="*/ 0 w 1943399"/>
              <a:gd name="connsiteY0" fmla="*/ 1112857 h 1112857"/>
              <a:gd name="connsiteX1" fmla="*/ 1079822 w 1943399"/>
              <a:gd name="connsiteY1" fmla="*/ 0 h 1112857"/>
              <a:gd name="connsiteX2" fmla="*/ 1843470 w 1943399"/>
              <a:gd name="connsiteY2" fmla="*/ 43867 h 1112857"/>
              <a:gd name="connsiteX3" fmla="*/ 1943399 w 1943399"/>
              <a:gd name="connsiteY3" fmla="*/ 1092807 h 1112857"/>
              <a:gd name="connsiteX4" fmla="*/ 0 w 1943399"/>
              <a:gd name="connsiteY4" fmla="*/ 1112857 h 1112857"/>
              <a:gd name="connsiteX0" fmla="*/ 0 w 1943399"/>
              <a:gd name="connsiteY0" fmla="*/ 1122529 h 1122529"/>
              <a:gd name="connsiteX1" fmla="*/ 1281726 w 1943399"/>
              <a:gd name="connsiteY1" fmla="*/ 0 h 1122529"/>
              <a:gd name="connsiteX2" fmla="*/ 1843470 w 1943399"/>
              <a:gd name="connsiteY2" fmla="*/ 53539 h 1122529"/>
              <a:gd name="connsiteX3" fmla="*/ 1943399 w 1943399"/>
              <a:gd name="connsiteY3" fmla="*/ 1102479 h 1122529"/>
              <a:gd name="connsiteX4" fmla="*/ 0 w 1943399"/>
              <a:gd name="connsiteY4" fmla="*/ 1122529 h 1122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3399" h="1122529">
                <a:moveTo>
                  <a:pt x="0" y="1122529"/>
                </a:moveTo>
                <a:lnTo>
                  <a:pt x="1281726" y="0"/>
                </a:lnTo>
                <a:lnTo>
                  <a:pt x="1843470" y="53539"/>
                </a:lnTo>
                <a:lnTo>
                  <a:pt x="1943399" y="1102479"/>
                </a:lnTo>
                <a:lnTo>
                  <a:pt x="0" y="1122529"/>
                </a:lnTo>
                <a:close/>
              </a:path>
            </a:pathLst>
          </a:cu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25665" y="6488668"/>
            <a:ext cx="142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B9BD5">
                    <a:lumMod val="50000"/>
                  </a:srgbClr>
                </a:solidFill>
              </a:rPr>
              <a:t>www.nica.ru</a:t>
            </a:r>
            <a:endParaRPr lang="ru-RU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23263" y="327091"/>
            <a:ext cx="5539440" cy="393954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5000" b="1" dirty="0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20</a:t>
            </a:r>
            <a:r>
              <a:rPr lang="en-US" sz="7200" b="1" dirty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years</a:t>
            </a:r>
            <a:endParaRPr lang="ru-RU" sz="7200" b="1" dirty="0">
              <a:solidFill>
                <a:srgbClr val="FF000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98185" y="19275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70990" y="3497912"/>
            <a:ext cx="63386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quality assurance</a:t>
            </a:r>
            <a:r>
              <a:rPr lang="ru-RU" sz="3600" b="1" i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3600" b="1" i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</a:t>
            </a:r>
            <a:r>
              <a:rPr lang="ru-RU" sz="3600" b="1" i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education</a:t>
            </a:r>
            <a:r>
              <a:rPr lang="ru-RU" sz="3600" b="1" i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3600" b="1" i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Russia</a:t>
            </a:r>
            <a:endParaRPr lang="ru-RU" sz="3600" b="1" i="1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 rot="469186">
            <a:off x="286741" y="1100521"/>
            <a:ext cx="4327543" cy="4353778"/>
          </a:xfrm>
          <a:prstGeom prst="rect">
            <a:avLst/>
          </a:prstGeom>
        </p:spPr>
        <p:txBody>
          <a:bodyPr spcFirstLastPara="1" vert="horz" lIns="91440" tIns="45720" rIns="91440" bIns="45720" numCol="1" rtlCol="0">
            <a:prstTxWarp prst="textCircl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  Accreditation  Agency   (NAA)</a:t>
            </a:r>
            <a:endParaRPr lang="ru-RU" sz="320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 rot="238600">
            <a:off x="288587" y="1172742"/>
            <a:ext cx="4348974" cy="4370728"/>
          </a:xfrm>
          <a:prstGeom prst="rect">
            <a:avLst/>
          </a:prstGeom>
        </p:spPr>
        <p:txBody>
          <a:bodyPr spcFirstLastPara="1" vert="horz" lIns="91440" tIns="45720" rIns="91440" bIns="45720" numCol="1" rtlCol="0">
            <a:prstTxWarp prst="textArchDown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(NAA</a:t>
            </a:r>
            <a:r>
              <a:rPr lang="en-US" sz="3200" dirty="0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 National   Accreditation  Agency  </a:t>
            </a:r>
            <a:endParaRPr lang="ru-RU" sz="320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552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221"/>
            <a:ext cx="12192000" cy="71382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97183" y="3151489"/>
            <a:ext cx="359724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mbria,BoldItalic"/>
              </a:rPr>
              <a:t>Лобанов Владимир Григорьевич</a:t>
            </a:r>
            <a:r>
              <a:rPr lang="ru-RU" sz="1600" dirty="0">
                <a:latin typeface="Cambria,Italic"/>
              </a:rPr>
              <a:t>,</a:t>
            </a:r>
          </a:p>
          <a:p>
            <a:r>
              <a:rPr lang="ru-RU" sz="1200" dirty="0">
                <a:latin typeface="Cambria,Italic"/>
              </a:rPr>
              <a:t>ректор Кубанского государственного</a:t>
            </a:r>
          </a:p>
          <a:p>
            <a:r>
              <a:rPr lang="ru-RU" sz="1200" dirty="0">
                <a:latin typeface="Cambria,Italic"/>
              </a:rPr>
              <a:t>технологического университета,</a:t>
            </a:r>
          </a:p>
          <a:p>
            <a:r>
              <a:rPr lang="ru-RU" sz="1200" dirty="0">
                <a:latin typeface="Cambria,Italic"/>
              </a:rPr>
              <a:t>председатель Совета ректоров </a:t>
            </a:r>
            <a:r>
              <a:rPr lang="ru-RU" sz="1200" dirty="0" smtClean="0">
                <a:latin typeface="Cambria,Italic"/>
              </a:rPr>
              <a:t>вузов Краснодарского края и </a:t>
            </a:r>
            <a:r>
              <a:rPr lang="ru-RU" sz="1200" dirty="0">
                <a:latin typeface="Cambria,Italic"/>
              </a:rPr>
              <a:t>Республики </a:t>
            </a:r>
            <a:r>
              <a:rPr lang="ru-RU" sz="1200" dirty="0" smtClean="0">
                <a:latin typeface="Cambria,Italic"/>
              </a:rPr>
              <a:t>Адыгея, профессор, доктор технических наук</a:t>
            </a:r>
            <a:endParaRPr lang="ru-RU" sz="1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" t="1014" r="3023" b="3586"/>
          <a:stretch/>
        </p:blipFill>
        <p:spPr>
          <a:xfrm>
            <a:off x="7087073" y="208229"/>
            <a:ext cx="4508626" cy="6382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://www.edu-all.ru/images/logo/4-ub-4695-13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48" y="25256"/>
            <a:ext cx="1000125" cy="100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193" t="1636" r="8698" b="5371"/>
          <a:stretch/>
        </p:blipFill>
        <p:spPr>
          <a:xfrm>
            <a:off x="1996290" y="331621"/>
            <a:ext cx="1901227" cy="2589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1548" y="4816444"/>
            <a:ext cx="6150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Дорогие друзья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! В этот знаменательный для Вас день от всей души желаем Вашему коллективу крепкого здоровья, бодрости духа, успехов в Вашей нелегкой, но такой нужной всем нам, работе! Счастья, мира и благополучия Вам и Вашим семьям! </a:t>
            </a:r>
            <a:endParaRPr lang="ru-RU" sz="16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,Italic"/>
            </a:endParaRPr>
          </a:p>
        </p:txBody>
      </p:sp>
    </p:spTree>
    <p:extLst>
      <p:ext uri="{BB962C8B-B14F-4D97-AF65-F5344CB8AC3E}">
        <p14:creationId xmlns:p14="http://schemas.microsoft.com/office/powerpoint/2010/main" val="18552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warp dir="i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82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781863" y="4329601"/>
            <a:ext cx="3135517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mbria,BoldItalic"/>
              </a:rPr>
              <a:t>Казак Максим Анатольевич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,Italic"/>
              </a:rPr>
              <a:t>,</a:t>
            </a:r>
          </a:p>
          <a:p>
            <a:r>
              <a:rPr lang="ru-RU" sz="1400" dirty="0">
                <a:latin typeface="Cambria,Italic"/>
              </a:rPr>
              <a:t>ректор Калужского государственного</a:t>
            </a:r>
          </a:p>
          <a:p>
            <a:r>
              <a:rPr lang="ru-RU" sz="1400" dirty="0">
                <a:latin typeface="Cambria,Italic"/>
              </a:rPr>
              <a:t>университета им. К. Э. Циолковского,</a:t>
            </a:r>
          </a:p>
          <a:p>
            <a:r>
              <a:rPr lang="ru-RU" sz="1400" dirty="0">
                <a:latin typeface="Cambria,Italic"/>
              </a:rPr>
              <a:t>кандидат исторических наук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28666" y="2301639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От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всего коллектива Калужского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государственного университета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им. К.Э. Циолковского поздравляю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сотрудников </a:t>
            </a:r>
            <a:r>
              <a:rPr lang="ru-RU" sz="16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Росаккредагентства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с 20-летним юбилеем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деятельности в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области обеспечения гарантии качества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российского профессионального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образования.</a:t>
            </a:r>
          </a:p>
          <a:p>
            <a:pPr algn="just"/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Ваша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работа по совершенствованию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нормативного правового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обеспечения в области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государственной аккредитации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, независимых форм оценки качества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образования является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неотъемлемой частью повышения качества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всего российского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образования и требует немало усилий для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создания системы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гарантии качества подготовки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профессиональных кадров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.</a:t>
            </a:r>
          </a:p>
          <a:p>
            <a:pPr algn="just"/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Желаю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сотрудникам 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Росаккредагентства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здоровья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, успехов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 работе, благополучия!</a:t>
            </a:r>
            <a:endParaRPr lang="ru-RU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http://www.ucheba.ru/pix/logo_cache/17373_small_150x15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152" y="434857"/>
            <a:ext cx="1431925" cy="143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6858" r="5695" b="758"/>
          <a:stretch/>
        </p:blipFill>
        <p:spPr>
          <a:xfrm>
            <a:off x="8781863" y="1013116"/>
            <a:ext cx="2805428" cy="271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1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2000">
        <p14:warp dir="in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221"/>
            <a:ext cx="12192000" cy="71382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93799" y="3428999"/>
            <a:ext cx="39110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mbria,BoldItalic"/>
              </a:rPr>
              <a:t>Ашинов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Cambria,BoldItalic"/>
              </a:rPr>
              <a:t>Юнус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mbria,BoldItalic"/>
              </a:rPr>
              <a:t>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Cambria,BoldItalic"/>
              </a:rPr>
              <a:t>Нухович</a:t>
            </a:r>
            <a:r>
              <a:rPr lang="ru-RU" sz="1600" dirty="0">
                <a:latin typeface="Cambria,Italic"/>
              </a:rPr>
              <a:t>,</a:t>
            </a:r>
          </a:p>
          <a:p>
            <a:r>
              <a:rPr lang="ru-RU" sz="1200" dirty="0">
                <a:latin typeface="Cambria,Italic"/>
              </a:rPr>
              <a:t>ректор Института экономики </a:t>
            </a:r>
            <a:r>
              <a:rPr lang="ru-RU" sz="1200" dirty="0" smtClean="0">
                <a:latin typeface="Cambria,Italic"/>
              </a:rPr>
              <a:t>и управления </a:t>
            </a:r>
            <a:r>
              <a:rPr lang="ru-RU" sz="1200" dirty="0">
                <a:latin typeface="Cambria,Italic"/>
              </a:rPr>
              <a:t>в медицине и </a:t>
            </a:r>
            <a:r>
              <a:rPr lang="ru-RU" sz="1200" dirty="0" smtClean="0">
                <a:latin typeface="Cambria,Italic"/>
              </a:rPr>
              <a:t>социальной сфере </a:t>
            </a:r>
            <a:r>
              <a:rPr lang="ru-RU" sz="1200" dirty="0">
                <a:latin typeface="Cambria,Italic"/>
              </a:rPr>
              <a:t>(Краснодар</a:t>
            </a:r>
            <a:r>
              <a:rPr lang="ru-RU" sz="1200" dirty="0" smtClean="0">
                <a:latin typeface="Cambria,Italic"/>
              </a:rPr>
              <a:t>), доктор </a:t>
            </a:r>
            <a:r>
              <a:rPr lang="ru-RU" sz="1200" dirty="0">
                <a:latin typeface="Cambria,Italic"/>
              </a:rPr>
              <a:t>биологических наук</a:t>
            </a:r>
            <a:r>
              <a:rPr lang="ru-RU" sz="1200" dirty="0" smtClean="0">
                <a:latin typeface="Cambria,Italic"/>
              </a:rPr>
              <a:t>, профессор</a:t>
            </a:r>
            <a:r>
              <a:rPr lang="ru-RU" sz="1200" dirty="0">
                <a:latin typeface="Cambria,Italic"/>
              </a:rPr>
              <a:t>, академик </a:t>
            </a:r>
            <a:r>
              <a:rPr lang="ru-RU" sz="1200" dirty="0" smtClean="0">
                <a:latin typeface="Cambria,Italic"/>
              </a:rPr>
              <a:t>Европейской академии </a:t>
            </a:r>
            <a:r>
              <a:rPr lang="ru-RU" sz="1200" dirty="0">
                <a:latin typeface="Cambria,Italic"/>
              </a:rPr>
              <a:t>естественных наук</a:t>
            </a:r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83" y="0"/>
            <a:ext cx="4985058" cy="6568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Институт экономики и управления в медицине и социальной сфере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" t="-1" r="62171" b="1195"/>
          <a:stretch/>
        </p:blipFill>
        <p:spPr bwMode="auto">
          <a:xfrm>
            <a:off x="10665048" y="-142861"/>
            <a:ext cx="1345816" cy="998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3359" y="578902"/>
            <a:ext cx="1920553" cy="2560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002446" y="4866500"/>
            <a:ext cx="6002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Системная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работа, большая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ответственность, требовательность к себе, высокий уровень личной и коллективной организованности присущи членам Вашего коллектива.</a:t>
            </a:r>
          </a:p>
          <a:p>
            <a:pPr algn="just"/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Желаю Вам сохранять и развивать эти качества! С праздником Вас, дорогие коллеги!</a:t>
            </a:r>
            <a:endParaRPr lang="ru-RU" sz="16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,Italic"/>
            </a:endParaRPr>
          </a:p>
        </p:txBody>
      </p:sp>
    </p:spTree>
    <p:extLst>
      <p:ext uri="{BB962C8B-B14F-4D97-AF65-F5344CB8AC3E}">
        <p14:creationId xmlns:p14="http://schemas.microsoft.com/office/powerpoint/2010/main" val="28995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warp dir="i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82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30" y="655637"/>
            <a:ext cx="1723810" cy="2504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396" y="798052"/>
            <a:ext cx="8258538" cy="58336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77639" y="3816036"/>
            <a:ext cx="313700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Янова Валентина Васильевна</a:t>
            </a:r>
            <a:r>
              <a:rPr lang="ru-RU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эксперт </a:t>
            </a:r>
            <a:r>
              <a:rPr lang="ru-RU" sz="1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Рособрнадзора</a:t>
            </a:r>
            <a:r>
              <a:rPr lang="ru-RU" sz="1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президент Института экономики и управления в медицине и социальной сфере (Краснодар), кандидат экономических наук, профессор, член-корреспондент международной академии наук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5477" y="73502"/>
            <a:ext cx="1347333" cy="993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6134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82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7996" y="4753025"/>
            <a:ext cx="280959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Надворная Ольга Анатольевна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эксперт </a:t>
            </a:r>
            <a:r>
              <a:rPr lang="ru-RU" sz="1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Рособрнадзора</a:t>
            </a:r>
            <a:r>
              <a:rPr lang="ru-RU" sz="1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первый проректор Национального института имени Екатерины Великой (Москва), кандидат педагогических наук, доцент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85584" y="1139679"/>
            <a:ext cx="816622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Особая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заслуга 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Росаккредагентства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заключается в осуществлении государственных функций по государственной аккредитации образовательной деятельности, являющейся основным механизмом государственного и международного признания качества образовательной деятельности российских образовательных организаций. При этом 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Росаккредагентство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не только взаимодействует с вузами, но и обеспечивает поддержку их развитию. </a:t>
            </a:r>
          </a:p>
          <a:p>
            <a:pPr algn="just">
              <a:spcAft>
                <a:spcPts val="0"/>
              </a:spcAft>
            </a:pP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Особенно ценный вклад вносит 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Росаккредагентство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в повышение профессиональной квалификации экспертов, участвующих в работе комиссий по 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аккредитационным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экспертизам.  Содержательные, качественно проведенные обучающие семинары, 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вебинары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, круглые столы, конференции способствовали созданию  экспертного сообщества профессионального образования России. Это позволило и мне вырасти как профессиональному эксперту. С 2005 года я приняла участие в работе более 20 комиссий по 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аккредитационным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экспертизам и неоднократно выступала перед экспертами с обобщение опыта работы. </a:t>
            </a:r>
          </a:p>
          <a:p>
            <a:pPr algn="just">
              <a:spcAft>
                <a:spcPts val="0"/>
              </a:spcAft>
            </a:pP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Хочется поблагодарить коллектив 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Росаккредагентства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 за возможность принимать участие в динамичных процессах развития и модернизации  отечественного профессионального образования.</a:t>
            </a:r>
          </a:p>
          <a:p>
            <a:pPr algn="just">
              <a:spcAft>
                <a:spcPts val="0"/>
              </a:spcAft>
            </a:pP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Успехов вам, уважаемые коллеги, в вашем нелегком труде!</a:t>
            </a:r>
          </a:p>
        </p:txBody>
      </p:sp>
      <p:pic>
        <p:nvPicPr>
          <p:cNvPr id="13" name="Рисунок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8" t="11567" r="22941" b="75142"/>
          <a:stretch/>
        </p:blipFill>
        <p:spPr bwMode="auto">
          <a:xfrm>
            <a:off x="275705" y="162315"/>
            <a:ext cx="983363" cy="1451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929" y="1485995"/>
            <a:ext cx="1954465" cy="2742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428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82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7996" y="4191710"/>
            <a:ext cx="280959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Дарбинян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Армен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Размикович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Ректор Российско-Армянского (Славянского) </a:t>
            </a:r>
            <a:r>
              <a:rPr lang="ru-RU" sz="1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университета, академик  </a:t>
            </a:r>
            <a:r>
              <a:rPr lang="ru-RU" sz="1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Российской Академии естественных наук, </a:t>
            </a:r>
            <a:r>
              <a:rPr lang="ru-RU" sz="1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доктор </a:t>
            </a:r>
            <a:r>
              <a:rPr lang="ru-RU" sz="1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экономических </a:t>
            </a:r>
            <a:r>
              <a:rPr lang="ru-RU" sz="1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наук, профессор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86681" y="1770421"/>
            <a:ext cx="816622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Уважаемый  Владимир Геннадьевич!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</a:t>
            </a:r>
            <a:endParaRPr lang="ru-RU" sz="1600" i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,Italic"/>
            </a:endParaRPr>
          </a:p>
          <a:p>
            <a:pPr algn="just">
              <a:spcAft>
                <a:spcPts val="0"/>
              </a:spcAft>
            </a:pP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От имени Российско-Армянского (Славянского) университета в Ереване сердечно поздравляем Вас с 20-летием </a:t>
            </a:r>
            <a:r>
              <a:rPr lang="ru-RU" sz="16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Росаккредагентства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За прошедшее время Агентством проделана огромная методическая работа по внедрению процедур лицензирования и аккредитации образовательных учреждений, становлению функции надзора в сфере образования. Современная система образования немыслима без эффективной функции надзора, которая одновременно с обеспечением соответствия деятельности образовательных учреждений принятым и утвержденным государственным стандартам, играет и стимулирующую роль, является эффективным инструментом обратной связи и обмена накопленным позитивным опытом.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</a:t>
            </a:r>
            <a:endParaRPr lang="ru-RU" sz="16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,Italic"/>
            </a:endParaRPr>
          </a:p>
          <a:p>
            <a:pPr algn="just">
              <a:spcAft>
                <a:spcPts val="0"/>
              </a:spcAft>
            </a:pP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Мы приветствуем Вашу деятельность и желаем Вам дальнейших всяческих успехов.</a:t>
            </a:r>
          </a:p>
          <a:p>
            <a:pPr algn="just">
              <a:spcAft>
                <a:spcPts val="0"/>
              </a:spcAft>
            </a:pP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Всегда готовы к взаимодействию.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5161" y="239918"/>
            <a:ext cx="1148535" cy="1088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40" y="819117"/>
            <a:ext cx="1976670" cy="2844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2413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5000">
        <p14:reveal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82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74" y="185465"/>
            <a:ext cx="9432443" cy="676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61" y="694374"/>
            <a:ext cx="1045837" cy="1453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18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2000">
        <p14:reveal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82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071" y="389299"/>
            <a:ext cx="9078475" cy="6468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928" y="1240325"/>
            <a:ext cx="2565148" cy="3078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31052" y="4603832"/>
            <a:ext cx="340844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Чупрунов Евгений Владимирович,</a:t>
            </a:r>
          </a:p>
          <a:p>
            <a:r>
              <a:rPr lang="ru-RU" sz="1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ректор Нижегородского государственного университета им. Н.И. Лобачевского (национальный исследовательский университет</a:t>
            </a:r>
            <a:r>
              <a:rPr lang="ru-RU" sz="1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профессор, доктор физико-математических наук</a:t>
            </a:r>
            <a:endParaRPr lang="ru-RU" sz="14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29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69"/>
            <a:ext cx="12192000" cy="7138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409069" y="3744598"/>
            <a:ext cx="45531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Чаплыгин Юрий Александрович,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ректор </a:t>
            </a:r>
            <a:r>
              <a:rPr lang="ru-RU" sz="1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Национального исследовательского университета </a:t>
            </a:r>
            <a:r>
              <a:rPr lang="ru-RU" sz="1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«Московский институт электронной техники</a:t>
            </a:r>
            <a:r>
              <a:rPr lang="ru-RU" sz="1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r>
              <a:rPr lang="ru-RU" sz="1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член-корреспондент Российской академии наук, доктор технических наук, профессор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9" y="616040"/>
            <a:ext cx="2381250" cy="2828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201624" y="5341545"/>
            <a:ext cx="58847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Желаем Вашему креативному коллективу и в дальнейшем так же эффективно способствовать развитию системы обеспечения качества высшего образования в целях повышения конкурентоспособности нашей страны!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t="689" r="658" b="1205"/>
          <a:stretch/>
        </p:blipFill>
        <p:spPr>
          <a:xfrm>
            <a:off x="177651" y="1296258"/>
            <a:ext cx="5794218" cy="5522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840" y="395593"/>
            <a:ext cx="1718350" cy="1220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709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69"/>
            <a:ext cx="12192000" cy="7138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92561" y="3744598"/>
            <a:ext cx="356968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Алексей Львович Семенов,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ректор </a:t>
            </a:r>
            <a:r>
              <a:rPr lang="ru-RU" sz="1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Московского педагогического государственного университета</a:t>
            </a:r>
            <a:r>
              <a:rPr lang="ru-RU" sz="1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академик РАН и РАО, доктор физико-математических наук, член Национального координационного совета по поддержке молодых талантов </a:t>
            </a:r>
            <a:r>
              <a:rPr lang="ru-RU" sz="1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88475" y="2513491"/>
            <a:ext cx="697116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Глубокоуважаемый Владимир Геннадьевич!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От имени ректората Московского педагогического государственного университета и от себя лично сердечно поздравляю вас и ваших коллег с 20-летием со дня основания </a:t>
            </a:r>
            <a:r>
              <a:rPr lang="ru-RU" sz="16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Росаккредагентства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.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Осуществляя ответственную миссию по экспертной оценке деятельности образовательных учреждений, Вы всемерно способствуете совершенствованию системы российского образования и науки.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От всей души желаю  Вам и всему коллективу </a:t>
            </a:r>
            <a:r>
              <a:rPr lang="ru-RU" sz="16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Росаккредагентства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крепкого здоровья, счастья и новых успехов во всех делах и начинаниях!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</a:t>
            </a:r>
            <a:endParaRPr lang="ru-RU" sz="16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,Italic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691" y="995296"/>
            <a:ext cx="1245577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8276" y="643652"/>
            <a:ext cx="2250589" cy="2771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6637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5000">
        <p14:reveal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82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1301" y="3657620"/>
            <a:ext cx="346926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Климов Александр Алексеевич,</a:t>
            </a:r>
          </a:p>
          <a:p>
            <a:r>
              <a:rPr lang="ru-RU" sz="1400" dirty="0" smtClean="0">
                <a:latin typeface="Cambria,Italic"/>
              </a:rPr>
              <a:t>заместитель </a:t>
            </a:r>
            <a:r>
              <a:rPr lang="ru-RU" sz="1400" dirty="0">
                <a:latin typeface="Cambria,Italic"/>
              </a:rPr>
              <a:t>министра образования и науки Российской Федерации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89079" y="656715"/>
            <a:ext cx="755162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Monotype Corsiva,Italic"/>
              </a:rPr>
              <a:t>	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Вклад </a:t>
            </a:r>
            <a:r>
              <a:rPr lang="ru-RU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Росаккредагентства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 в развитие качества и конкурентоспособности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российского образования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трудно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переоценить.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В современных условиях в Российской Федерации обеспечение достойного качества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образования является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главной задачей государственной образовательной политики. Среди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системных приоритетов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, закреплённых государственной программой Российской Федерации «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Развитие образования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» на 2013-2020 годы, особенно выделяются повышение качества результатов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образования и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укрепление единства образовательного пространства России. Именно деятельность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Национального 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аккредитационного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агентства призвана обеспечить внешние гарантии качества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образования и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содействовать признанию результатов обучения в российских образовательных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организациях на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национальном и международном уровне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.</a:t>
            </a:r>
          </a:p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	Министерство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образования и науки Российской Федерации поздравляет коллектив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Национального 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аккредитационного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агентства в сфере образования с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20-летием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успешной работы,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благодарит за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плодотворный многолетний труд и желает дальнейшего достижения высоких результатов в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своей деятельности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.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49" y="117112"/>
            <a:ext cx="1039640" cy="1450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639" y="977238"/>
            <a:ext cx="1930195" cy="2545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519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8221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5" t="13300" r="63277" b="72238"/>
          <a:stretch/>
        </p:blipFill>
        <p:spPr bwMode="auto">
          <a:xfrm>
            <a:off x="6306956" y="437036"/>
            <a:ext cx="1207422" cy="748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63618" y="5461500"/>
            <a:ext cx="1974758" cy="13171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0781" y="3883937"/>
            <a:ext cx="265266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Васильев Владимир Николаевич,</a:t>
            </a:r>
          </a:p>
          <a:p>
            <a:r>
              <a:rPr lang="ru-RU" sz="1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ректор </a:t>
            </a:r>
            <a:r>
              <a:rPr lang="ru-RU" sz="1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Санкт-Петербургского национального исследовательского университета информационных технологий, механики и оптики  (Университет ИТМО), член корреспондент РАН, профессор, доктор технических наук </a:t>
            </a:r>
            <a:endParaRPr lang="ru-RU" sz="14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23992" y="1371549"/>
            <a:ext cx="712507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Глубокоуважаемый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Владимир Геннадьевич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!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Сердечно поздравляем Вас и коллектив Национального </a:t>
            </a:r>
            <a:r>
              <a:rPr lang="ru-RU" sz="16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аккредитационного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агентства в сфере образования с юбилеем! Невозможно оценить вклад Вашей организации в область обеспечения гарантии качества российского профессионального образования за 20 лет плодотворной работы. Независимо от сложности поставленных задач Вы с достоинством преодолеваете все трудности на пути к совершенствованию системы образования Российской Федерации.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Выражаем Вам признательность за стабильно высокую оценку деятельности Университета ИТМО, что подтверждается, в том числе и государственной аккредитацией нашего вуза. Надеемся в дальнейшем на столь же тесное сотрудничество.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Пусть успех, признание и удача сопровождают каждое ваше начинание! Желаем Вам интересных плодотворных идей, успешной их реализации, далеко идущих планов, процветания и стабильного финансового положения!</a:t>
            </a:r>
          </a:p>
          <a:p>
            <a:endParaRPr lang="ru-RU" sz="16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,Italic"/>
            </a:endParaRP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С уважением,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Ректор Университета ИТМО                                              В.Н. Васильев</a:t>
            </a:r>
            <a:endParaRPr lang="ru-RU" sz="16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,Italic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t="6624" r="605"/>
          <a:stretch/>
        </p:blipFill>
        <p:spPr>
          <a:xfrm>
            <a:off x="563297" y="540597"/>
            <a:ext cx="2132074" cy="3028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500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>
        <p14:prism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8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3086" y="3883938"/>
            <a:ext cx="2652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Песоцкий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Юрий Сергеевич,</a:t>
            </a:r>
          </a:p>
          <a:p>
            <a:r>
              <a:rPr lang="ru-RU" sz="1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</a:t>
            </a:r>
            <a:r>
              <a:rPr lang="ru-RU" sz="1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комитета, </a:t>
            </a:r>
            <a:endParaRPr lang="ru-RU" sz="1400" dirty="0" smtClean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вице-президент </a:t>
            </a:r>
            <a:r>
              <a:rPr lang="ru-RU" sz="1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НП «ОПОРА»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31782" y="698404"/>
            <a:ext cx="833418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Уважаемый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Владимир Геннадьевич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!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Комитет по кадрам для малого и среднего предпринимательства «ОПОРЫ РОССИИ» и </a:t>
            </a:r>
            <a:r>
              <a:rPr lang="ru-RU" sz="16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Профаккредагентство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сердечно поздравляет коллектив Национального агентства в сфере образования с замечательным праздником – 20-летием организации!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</a:t>
            </a:r>
            <a:r>
              <a:rPr lang="ru-RU" sz="16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Росаккредагентство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стояло у истоков формирования новейшей системы обеспечения гарантии качества образования.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Благодаря профессионализму сотрудников, их опыту. Преданности делу агентство остается флагманом российской системы качества образования, позволяет совершенствовать образовательные стандарты, приближая их к требованиям рынка труда.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Работа руководителей, сотрудников и экспертов </a:t>
            </a:r>
            <a:r>
              <a:rPr lang="ru-RU" sz="16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Росаккредагентства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получила признание не только отечественного образовательного пространства, но и Европейской системы гарантий качества образования.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Мы искренне поддерживаем постоянное стремление коллектива </a:t>
            </a:r>
            <a:r>
              <a:rPr lang="ru-RU" sz="16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Росаккредагентства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к совершенству, желаем новых достижений и дальнейшего развития во благо России!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</a:t>
            </a:r>
            <a:endParaRPr lang="ru-RU" sz="16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,Italic"/>
            </a:endParaRP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С уважением,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руководитель комитета,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вице-президент НП «ОПОРА»                                                         Ю.С. </a:t>
            </a:r>
            <a:r>
              <a:rPr lang="ru-RU" sz="16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Песоцкий</a:t>
            </a:r>
            <a:endParaRPr lang="ru-RU" sz="1600" i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,Italic"/>
            </a:endParaRPr>
          </a:p>
          <a:p>
            <a:endParaRPr lang="ru-RU" sz="16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,Italic"/>
            </a:endParaRP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Генеральный директор</a:t>
            </a:r>
          </a:p>
          <a:p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OOO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«</a:t>
            </a:r>
            <a:r>
              <a:rPr lang="ru-RU" sz="16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Профаккредагентство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»                                                       Н.В. Баранова</a:t>
            </a:r>
            <a:endParaRPr lang="ru-RU" dirty="0"/>
          </a:p>
        </p:txBody>
      </p:sp>
      <p:pic>
        <p:nvPicPr>
          <p:cNvPr id="11" name="Рисунок 10" descr="http://static.wixstatic.com/media/83bd39_2598945947404199a420249d427e486b.jpg_srb_p_450_338_75_22_0.50_1.20_0.00_jpg_srb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8" r="3735" b="551"/>
          <a:stretch/>
        </p:blipFill>
        <p:spPr bwMode="auto">
          <a:xfrm>
            <a:off x="353084" y="681077"/>
            <a:ext cx="2725093" cy="2521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6" t="2214" r="10598" b="86346"/>
          <a:stretch/>
        </p:blipFill>
        <p:spPr bwMode="auto">
          <a:xfrm>
            <a:off x="8682272" y="0"/>
            <a:ext cx="3326489" cy="554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771993" y="5106995"/>
            <a:ext cx="2743200" cy="21029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640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>
        <p14:prism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8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13820" y="3808987"/>
            <a:ext cx="26526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Анисимов Сергей Николаевич,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генеральный директор АНО «Агентство по контролю качества образования и развитию карьеры (АККОРК)»</a:t>
            </a:r>
            <a:endParaRPr lang="ru-RU" sz="14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6460" y="1168453"/>
            <a:ext cx="776589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Уважаемый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Владимир Геннадьевич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!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…За прошедшие годы </a:t>
            </a:r>
            <a:r>
              <a:rPr lang="ru-RU" sz="16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Росаккредагентство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показало пример надежности, компетентности и инициативы в решении трудных задач, продиктованных изменениями в Законодательстве. 20 лет успешной работы Агентства, направленной на обеспечение внешних гарантий качества российского образования – это показатель профессионализма и, вместе с тем, доказательство того, что на сегодняшний день </a:t>
            </a:r>
            <a:r>
              <a:rPr lang="ru-RU" sz="16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Росаккредагентство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является лидирующей организацией в сфере внешней экспертизы образовательной деятельности.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 связи с двадцатилетним юбилеем ФГБУ «</a:t>
            </a:r>
            <a:r>
              <a:rPr lang="ru-RU" sz="16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Росаккредагентство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» примите слова поздравления и надежды на наше дальнейшее многолетнее и плодотворное сотрудничество!</a:t>
            </a:r>
          </a:p>
          <a:p>
            <a:endParaRPr lang="ru-RU" sz="16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,Italic"/>
            </a:endParaRPr>
          </a:p>
          <a:p>
            <a:endParaRPr lang="ru-RU" sz="1600" i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,Italic"/>
            </a:endParaRP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С уважением,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генеральный директор                                                            С.Н. Анисимов</a:t>
            </a:r>
            <a:endParaRPr lang="ru-RU" sz="16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,Italic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820" y="371715"/>
            <a:ext cx="1518036" cy="457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91485" y="4090167"/>
            <a:ext cx="3389232" cy="1879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213820" y="371715"/>
            <a:ext cx="2304488" cy="3328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859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>
        <p14:prism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82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42" y="521514"/>
            <a:ext cx="3322608" cy="2682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584" y="72345"/>
            <a:ext cx="4889416" cy="7065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0804" y="307085"/>
            <a:ext cx="1359526" cy="9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942" y="3195102"/>
            <a:ext cx="3554276" cy="10607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942" y="4404473"/>
            <a:ext cx="6876884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15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5000">
        <p14:prism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82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973" y="178110"/>
            <a:ext cx="1658256" cy="743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051018" y="1099996"/>
            <a:ext cx="835634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Поздравительное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письмо</a:t>
            </a:r>
          </a:p>
          <a:p>
            <a:endParaRPr lang="ru-RU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,Italic"/>
            </a:endParaRP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Дорогие наши российские коллеги! Мы, норвежское национальное агентство по обеспечению качества образования, поздравляем вас с двадцатилетним юбилеем.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Контроль качества в сфере образования является одной из важнейшей предпосылок развития современного общества не только в рамках отдельно взятой страны, но и в условиях международного сотрудничества. 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Мы, как родственная структура, желаем вам и в дальнейшем сохранять и преумножать ваши профессиональные достижения!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Мы желаем вам также реализации всех намеченных планов и дальнейших успехов в вашей многогранной деятельности по обеспечению гарантии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качества образования!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Успехов вам!</a:t>
            </a:r>
          </a:p>
          <a:p>
            <a:endParaRPr lang="ru-RU" sz="16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,Italic"/>
            </a:endParaRP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Директор департамента 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по контролю качества образования   </a:t>
            </a:r>
          </a:p>
          <a:p>
            <a:r>
              <a:rPr lang="ru-RU" sz="16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Ойстейн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</a:t>
            </a:r>
            <a:r>
              <a:rPr lang="ru-RU" sz="16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Люнд</a:t>
            </a:r>
            <a:endParaRPr lang="ru-RU" sz="16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,Italic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26791" y="4652866"/>
            <a:ext cx="3186132" cy="1244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849" y="841406"/>
            <a:ext cx="1905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80246" y="4028792"/>
            <a:ext cx="2290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Терье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Морланд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генеральный </a:t>
            </a:r>
            <a:r>
              <a:rPr lang="ru-RU" sz="1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Норвежского агентства по оценке качества образования</a:t>
            </a:r>
            <a:endParaRPr lang="ru-RU" sz="14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81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prism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82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1018" y="1534563"/>
            <a:ext cx="8356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80246" y="4595282"/>
            <a:ext cx="22905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Джаганат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Патил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резидент </a:t>
            </a:r>
            <a:r>
              <a:rPr lang="ru-RU" sz="1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Азиатско-Тихоокеанской сети гарантий </a:t>
            </a:r>
            <a:r>
              <a:rPr lang="ru-RU" sz="1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качества</a:t>
            </a:r>
            <a:endParaRPr lang="ru-RU" sz="14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189" y="208910"/>
            <a:ext cx="1866667" cy="761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865" y="142244"/>
            <a:ext cx="2914286" cy="828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27136" y="4800929"/>
            <a:ext cx="1674892" cy="1026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2969536" y="5610945"/>
            <a:ext cx="8990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Dr. </a:t>
            </a:r>
            <a:r>
              <a:rPr lang="en-US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Jagannath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</a:t>
            </a:r>
            <a:r>
              <a:rPr lang="en-US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Patil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,Italic"/>
            </a:endParaRPr>
          </a:p>
          <a:p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President, Asia Pacific Quality Network (APQN)</a:t>
            </a:r>
          </a:p>
          <a:p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President, The International Network for Quality Assurance Agencies in Higher Education (INQAAHE)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23289" y="1563684"/>
            <a:ext cx="839271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Я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с большим удовольствием отправляю эту поздравительную телеграмму Национальному 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аккредитационному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 агентству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 сфере образования (РАА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) России, которое празднует свое 20-летие.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РАА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России является активным игроком в области контроля качества высшего образования в Российской Федерации и также является уважаемым членом международного сообщества по обеспечению качества образования. 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Как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президент Азиатско-Тихоокеанской сети гарантии качества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(APQN)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и международной сети агентств гарантии качества в высшем образовании (</a:t>
            </a:r>
            <a:r>
              <a:rPr lang="ru-RU" sz="16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iNQAAHE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),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полноправным членом которых является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РАА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,  для меня большая честь, засвидетельствовать свою искреннюю признательность за работу по гарантии качества образования, проводимую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РАА 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 течение двух десятилетий.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Желаю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конференции успеха и передайте мои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поздравления РАА  с 20-летним юбилеем!</a:t>
            </a:r>
            <a:endParaRPr lang="ru-RU" sz="16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,Italic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26" y="1398047"/>
            <a:ext cx="2128965" cy="2847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149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prism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82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5041" y="178984"/>
            <a:ext cx="9068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5B9BD5">
                    <a:lumMod val="50000"/>
                  </a:srgbClr>
                </a:solidFill>
              </a:rPr>
              <a:t>       Министерство образования и науки Российской Федерации               </a:t>
            </a:r>
          </a:p>
          <a:p>
            <a:r>
              <a:rPr lang="ru-RU" sz="1600" dirty="0">
                <a:solidFill>
                  <a:srgbClr val="5B9BD5">
                    <a:lumMod val="50000"/>
                  </a:srgbClr>
                </a:solidFill>
              </a:rPr>
              <a:t>    Федеральная служба по надзору</a:t>
            </a:r>
            <a:r>
              <a:rPr lang="en-US" sz="1600" dirty="0">
                <a:solidFill>
                  <a:srgbClr val="5B9BD5">
                    <a:lumMod val="50000"/>
                  </a:srgbClr>
                </a:solidFill>
              </a:rPr>
              <a:t>  </a:t>
            </a:r>
            <a:r>
              <a:rPr lang="ru-RU" sz="1600" dirty="0">
                <a:solidFill>
                  <a:srgbClr val="5B9BD5">
                    <a:lumMod val="50000"/>
                  </a:srgbClr>
                </a:solidFill>
              </a:rPr>
              <a:t>в сфере образования и науки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88419" y="5376793"/>
            <a:ext cx="807428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60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РОСАККРЕДАГЕНТСТВО</a:t>
            </a:r>
          </a:p>
        </p:txBody>
      </p:sp>
      <p:sp>
        <p:nvSpPr>
          <p:cNvPr id="14" name="Диагональная полоса 13"/>
          <p:cNvSpPr/>
          <p:nvPr/>
        </p:nvSpPr>
        <p:spPr>
          <a:xfrm rot="10800000">
            <a:off x="1965363" y="2097217"/>
            <a:ext cx="2097481" cy="2318511"/>
          </a:xfrm>
          <a:prstGeom prst="diagStripe">
            <a:avLst>
              <a:gd name="adj" fmla="val 48377"/>
            </a:avLst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58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15" name="Трапеция 22"/>
          <p:cNvSpPr/>
          <p:nvPr/>
        </p:nvSpPr>
        <p:spPr>
          <a:xfrm rot="2673496">
            <a:off x="893440" y="2870140"/>
            <a:ext cx="1551436" cy="1169397"/>
          </a:xfrm>
          <a:custGeom>
            <a:avLst/>
            <a:gdLst>
              <a:gd name="connsiteX0" fmla="*/ 0 w 1895600"/>
              <a:gd name="connsiteY0" fmla="*/ 1696446 h 1696446"/>
              <a:gd name="connsiteX1" fmla="*/ 424112 w 1895600"/>
              <a:gd name="connsiteY1" fmla="*/ 0 h 1696446"/>
              <a:gd name="connsiteX2" fmla="*/ 1471489 w 1895600"/>
              <a:gd name="connsiteY2" fmla="*/ 0 h 1696446"/>
              <a:gd name="connsiteX3" fmla="*/ 1895600 w 1895600"/>
              <a:gd name="connsiteY3" fmla="*/ 1696446 h 1696446"/>
              <a:gd name="connsiteX4" fmla="*/ 0 w 1895600"/>
              <a:gd name="connsiteY4" fmla="*/ 1696446 h 1696446"/>
              <a:gd name="connsiteX0" fmla="*/ 0 w 1895600"/>
              <a:gd name="connsiteY0" fmla="*/ 1696446 h 1696446"/>
              <a:gd name="connsiteX1" fmla="*/ 424112 w 1895600"/>
              <a:gd name="connsiteY1" fmla="*/ 0 h 1696446"/>
              <a:gd name="connsiteX2" fmla="*/ 1833969 w 1895600"/>
              <a:gd name="connsiteY2" fmla="*/ 656199 h 1696446"/>
              <a:gd name="connsiteX3" fmla="*/ 1895600 w 1895600"/>
              <a:gd name="connsiteY3" fmla="*/ 1696446 h 1696446"/>
              <a:gd name="connsiteX4" fmla="*/ 0 w 1895600"/>
              <a:gd name="connsiteY4" fmla="*/ 1696446 h 1696446"/>
              <a:gd name="connsiteX0" fmla="*/ 0 w 1895600"/>
              <a:gd name="connsiteY0" fmla="*/ 1377814 h 1377814"/>
              <a:gd name="connsiteX1" fmla="*/ 1143123 w 1895600"/>
              <a:gd name="connsiteY1" fmla="*/ 0 h 1377814"/>
              <a:gd name="connsiteX2" fmla="*/ 1833969 w 1895600"/>
              <a:gd name="connsiteY2" fmla="*/ 337567 h 1377814"/>
              <a:gd name="connsiteX3" fmla="*/ 1895600 w 1895600"/>
              <a:gd name="connsiteY3" fmla="*/ 1377814 h 1377814"/>
              <a:gd name="connsiteX4" fmla="*/ 0 w 1895600"/>
              <a:gd name="connsiteY4" fmla="*/ 1377814 h 1377814"/>
              <a:gd name="connsiteX0" fmla="*/ 0 w 1895600"/>
              <a:gd name="connsiteY0" fmla="*/ 1275989 h 1275989"/>
              <a:gd name="connsiteX1" fmla="*/ 1108306 w 1895600"/>
              <a:gd name="connsiteY1" fmla="*/ 0 h 1275989"/>
              <a:gd name="connsiteX2" fmla="*/ 1833969 w 1895600"/>
              <a:gd name="connsiteY2" fmla="*/ 235742 h 1275989"/>
              <a:gd name="connsiteX3" fmla="*/ 1895600 w 1895600"/>
              <a:gd name="connsiteY3" fmla="*/ 1275989 h 1275989"/>
              <a:gd name="connsiteX4" fmla="*/ 0 w 1895600"/>
              <a:gd name="connsiteY4" fmla="*/ 1275989 h 1275989"/>
              <a:gd name="connsiteX0" fmla="*/ 0 w 1895600"/>
              <a:gd name="connsiteY0" fmla="*/ 1221857 h 1221857"/>
              <a:gd name="connsiteX1" fmla="*/ 1067050 w 1895600"/>
              <a:gd name="connsiteY1" fmla="*/ 0 h 1221857"/>
              <a:gd name="connsiteX2" fmla="*/ 1833969 w 1895600"/>
              <a:gd name="connsiteY2" fmla="*/ 181610 h 1221857"/>
              <a:gd name="connsiteX3" fmla="*/ 1895600 w 1895600"/>
              <a:gd name="connsiteY3" fmla="*/ 1221857 h 1221857"/>
              <a:gd name="connsiteX4" fmla="*/ 0 w 1895600"/>
              <a:gd name="connsiteY4" fmla="*/ 1221857 h 1221857"/>
              <a:gd name="connsiteX0" fmla="*/ 0 w 1895600"/>
              <a:gd name="connsiteY0" fmla="*/ 1174268 h 1174268"/>
              <a:gd name="connsiteX1" fmla="*/ 1059877 w 1895600"/>
              <a:gd name="connsiteY1" fmla="*/ 0 h 1174268"/>
              <a:gd name="connsiteX2" fmla="*/ 1833969 w 1895600"/>
              <a:gd name="connsiteY2" fmla="*/ 134021 h 1174268"/>
              <a:gd name="connsiteX3" fmla="*/ 1895600 w 1895600"/>
              <a:gd name="connsiteY3" fmla="*/ 1174268 h 1174268"/>
              <a:gd name="connsiteX4" fmla="*/ 0 w 1895600"/>
              <a:gd name="connsiteY4" fmla="*/ 1174268 h 1174268"/>
              <a:gd name="connsiteX0" fmla="*/ 0 w 1895600"/>
              <a:gd name="connsiteY0" fmla="*/ 1120136 h 1120136"/>
              <a:gd name="connsiteX1" fmla="*/ 1018621 w 1895600"/>
              <a:gd name="connsiteY1" fmla="*/ 0 h 1120136"/>
              <a:gd name="connsiteX2" fmla="*/ 1833969 w 1895600"/>
              <a:gd name="connsiteY2" fmla="*/ 79889 h 1120136"/>
              <a:gd name="connsiteX3" fmla="*/ 1895600 w 1895600"/>
              <a:gd name="connsiteY3" fmla="*/ 1120136 h 1120136"/>
              <a:gd name="connsiteX4" fmla="*/ 0 w 1895600"/>
              <a:gd name="connsiteY4" fmla="*/ 1120136 h 1120136"/>
              <a:gd name="connsiteX0" fmla="*/ 0 w 1895600"/>
              <a:gd name="connsiteY0" fmla="*/ 1079300 h 1079300"/>
              <a:gd name="connsiteX1" fmla="*/ 1018306 w 1895600"/>
              <a:gd name="connsiteY1" fmla="*/ 0 h 1079300"/>
              <a:gd name="connsiteX2" fmla="*/ 1833969 w 1895600"/>
              <a:gd name="connsiteY2" fmla="*/ 39053 h 1079300"/>
              <a:gd name="connsiteX3" fmla="*/ 1895600 w 1895600"/>
              <a:gd name="connsiteY3" fmla="*/ 1079300 h 1079300"/>
              <a:gd name="connsiteX4" fmla="*/ 0 w 1895600"/>
              <a:gd name="connsiteY4" fmla="*/ 1079300 h 1079300"/>
              <a:gd name="connsiteX0" fmla="*/ 0 w 1895600"/>
              <a:gd name="connsiteY0" fmla="*/ 1081082 h 1081082"/>
              <a:gd name="connsiteX1" fmla="*/ 1018306 w 1895600"/>
              <a:gd name="connsiteY1" fmla="*/ 1782 h 1081082"/>
              <a:gd name="connsiteX2" fmla="*/ 1834282 w 1895600"/>
              <a:gd name="connsiteY2" fmla="*/ 0 h 1081082"/>
              <a:gd name="connsiteX3" fmla="*/ 1895600 w 1895600"/>
              <a:gd name="connsiteY3" fmla="*/ 1081082 h 1081082"/>
              <a:gd name="connsiteX4" fmla="*/ 0 w 1895600"/>
              <a:gd name="connsiteY4" fmla="*/ 1081082 h 1081082"/>
              <a:gd name="connsiteX0" fmla="*/ 0 w 1895600"/>
              <a:gd name="connsiteY0" fmla="*/ 1092807 h 1092807"/>
              <a:gd name="connsiteX1" fmla="*/ 1032023 w 1895600"/>
              <a:gd name="connsiteY1" fmla="*/ 0 h 1092807"/>
              <a:gd name="connsiteX2" fmla="*/ 1834282 w 1895600"/>
              <a:gd name="connsiteY2" fmla="*/ 11725 h 1092807"/>
              <a:gd name="connsiteX3" fmla="*/ 1895600 w 1895600"/>
              <a:gd name="connsiteY3" fmla="*/ 1092807 h 1092807"/>
              <a:gd name="connsiteX4" fmla="*/ 0 w 1895600"/>
              <a:gd name="connsiteY4" fmla="*/ 1092807 h 1092807"/>
              <a:gd name="connsiteX0" fmla="*/ 0 w 1922719"/>
              <a:gd name="connsiteY0" fmla="*/ 1078985 h 1092807"/>
              <a:gd name="connsiteX1" fmla="*/ 1059142 w 1922719"/>
              <a:gd name="connsiteY1" fmla="*/ 0 h 1092807"/>
              <a:gd name="connsiteX2" fmla="*/ 1861401 w 1922719"/>
              <a:gd name="connsiteY2" fmla="*/ 11725 h 1092807"/>
              <a:gd name="connsiteX3" fmla="*/ 1922719 w 1922719"/>
              <a:gd name="connsiteY3" fmla="*/ 1092807 h 1092807"/>
              <a:gd name="connsiteX4" fmla="*/ 0 w 1922719"/>
              <a:gd name="connsiteY4" fmla="*/ 1078985 h 1092807"/>
              <a:gd name="connsiteX0" fmla="*/ 0 w 1943399"/>
              <a:gd name="connsiteY0" fmla="*/ 1112857 h 1112857"/>
              <a:gd name="connsiteX1" fmla="*/ 1079822 w 1943399"/>
              <a:gd name="connsiteY1" fmla="*/ 0 h 1112857"/>
              <a:gd name="connsiteX2" fmla="*/ 1882081 w 1943399"/>
              <a:gd name="connsiteY2" fmla="*/ 11725 h 1112857"/>
              <a:gd name="connsiteX3" fmla="*/ 1943399 w 1943399"/>
              <a:gd name="connsiteY3" fmla="*/ 1092807 h 1112857"/>
              <a:gd name="connsiteX4" fmla="*/ 0 w 1943399"/>
              <a:gd name="connsiteY4" fmla="*/ 1112857 h 1112857"/>
              <a:gd name="connsiteX0" fmla="*/ 0 w 1943399"/>
              <a:gd name="connsiteY0" fmla="*/ 1112857 h 1112857"/>
              <a:gd name="connsiteX1" fmla="*/ 1079822 w 1943399"/>
              <a:gd name="connsiteY1" fmla="*/ 0 h 1112857"/>
              <a:gd name="connsiteX2" fmla="*/ 1779567 w 1943399"/>
              <a:gd name="connsiteY2" fmla="*/ 17465 h 1112857"/>
              <a:gd name="connsiteX3" fmla="*/ 1943399 w 1943399"/>
              <a:gd name="connsiteY3" fmla="*/ 1092807 h 1112857"/>
              <a:gd name="connsiteX4" fmla="*/ 0 w 1943399"/>
              <a:gd name="connsiteY4" fmla="*/ 1112857 h 1112857"/>
              <a:gd name="connsiteX0" fmla="*/ 0 w 1943399"/>
              <a:gd name="connsiteY0" fmla="*/ 1112857 h 1112857"/>
              <a:gd name="connsiteX1" fmla="*/ 1079822 w 1943399"/>
              <a:gd name="connsiteY1" fmla="*/ 0 h 1112857"/>
              <a:gd name="connsiteX2" fmla="*/ 1793018 w 1943399"/>
              <a:gd name="connsiteY2" fmla="*/ 43526 h 1112857"/>
              <a:gd name="connsiteX3" fmla="*/ 1943399 w 1943399"/>
              <a:gd name="connsiteY3" fmla="*/ 1092807 h 1112857"/>
              <a:gd name="connsiteX4" fmla="*/ 0 w 1943399"/>
              <a:gd name="connsiteY4" fmla="*/ 1112857 h 1112857"/>
              <a:gd name="connsiteX0" fmla="*/ 0 w 1943399"/>
              <a:gd name="connsiteY0" fmla="*/ 1112857 h 1112857"/>
              <a:gd name="connsiteX1" fmla="*/ 1079822 w 1943399"/>
              <a:gd name="connsiteY1" fmla="*/ 0 h 1112857"/>
              <a:gd name="connsiteX2" fmla="*/ 1843470 w 1943399"/>
              <a:gd name="connsiteY2" fmla="*/ 43867 h 1112857"/>
              <a:gd name="connsiteX3" fmla="*/ 1943399 w 1943399"/>
              <a:gd name="connsiteY3" fmla="*/ 1092807 h 1112857"/>
              <a:gd name="connsiteX4" fmla="*/ 0 w 1943399"/>
              <a:gd name="connsiteY4" fmla="*/ 1112857 h 1112857"/>
              <a:gd name="connsiteX0" fmla="*/ 0 w 1943399"/>
              <a:gd name="connsiteY0" fmla="*/ 1122529 h 1122529"/>
              <a:gd name="connsiteX1" fmla="*/ 1281726 w 1943399"/>
              <a:gd name="connsiteY1" fmla="*/ 0 h 1122529"/>
              <a:gd name="connsiteX2" fmla="*/ 1843470 w 1943399"/>
              <a:gd name="connsiteY2" fmla="*/ 53539 h 1122529"/>
              <a:gd name="connsiteX3" fmla="*/ 1943399 w 1943399"/>
              <a:gd name="connsiteY3" fmla="*/ 1102479 h 1122529"/>
              <a:gd name="connsiteX4" fmla="*/ 0 w 1943399"/>
              <a:gd name="connsiteY4" fmla="*/ 1122529 h 1122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3399" h="1122529">
                <a:moveTo>
                  <a:pt x="0" y="1122529"/>
                </a:moveTo>
                <a:lnTo>
                  <a:pt x="1281726" y="0"/>
                </a:lnTo>
                <a:lnTo>
                  <a:pt x="1843470" y="53539"/>
                </a:lnTo>
                <a:lnTo>
                  <a:pt x="1943399" y="1102479"/>
                </a:lnTo>
                <a:lnTo>
                  <a:pt x="0" y="1122529"/>
                </a:lnTo>
                <a:close/>
              </a:path>
            </a:pathLst>
          </a:cu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172" y="1420"/>
            <a:ext cx="6992984" cy="69929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25665" y="6378185"/>
            <a:ext cx="142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B9BD5">
                    <a:lumMod val="50000"/>
                  </a:srgbClr>
                </a:solidFill>
              </a:rPr>
              <a:t>www.nica.ru</a:t>
            </a:r>
            <a:endParaRPr lang="ru-RU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46064" y="314750"/>
            <a:ext cx="4919933" cy="393954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5000" b="1" dirty="0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20</a:t>
            </a:r>
            <a:r>
              <a:rPr lang="ru-RU" sz="7200" b="1" dirty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лет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898185" y="19275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70990" y="3497912"/>
            <a:ext cx="63386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системе гарантии </a:t>
            </a:r>
          </a:p>
          <a:p>
            <a:pPr algn="ctr"/>
            <a:r>
              <a:rPr lang="ru-RU" sz="3600" b="1" i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качества образования </a:t>
            </a:r>
          </a:p>
          <a:p>
            <a:pPr algn="ctr"/>
            <a:r>
              <a:rPr lang="ru-RU" sz="3600" b="1" i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300876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82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246" y="3730745"/>
            <a:ext cx="307239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Соболев Александр Борисович,</a:t>
            </a:r>
          </a:p>
          <a:p>
            <a:r>
              <a:rPr lang="ru-RU" sz="1400" dirty="0" smtClean="0">
                <a:latin typeface="Cambria,Italic"/>
              </a:rPr>
              <a:t>директор </a:t>
            </a:r>
            <a:r>
              <a:rPr lang="ru-RU" sz="1400" dirty="0">
                <a:latin typeface="Cambria,Italic"/>
              </a:rPr>
              <a:t>Департамента государственной политики в сфере высшего образования Министерства образования и науки Российской Федерации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36199" y="1317041"/>
            <a:ext cx="72427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	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Юбилейный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год деятельности </a:t>
            </a:r>
            <a:r>
              <a:rPr lang="ru-RU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Росаккредагентства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 – это период конструктивной работы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, направленной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на анализ накопленного опыта, выявление системных проблем и ошибок,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выстраивание траектории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дальнейшего собственного развития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. Совершенствование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технологии государственной аккредитации образовательной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деятельности в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соответствии с требованиями Федерального закона «Об образовании в Российской Федерации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», развитие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научной и инновационной составляющих деятельности позволит 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Росаккредагентству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 достигать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и в будущем высоких результатов в выполнении своей миссии.</a:t>
            </a:r>
          </a:p>
          <a:p>
            <a:pPr algn="just"/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	Поздравляю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коллектив 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Росаккредагентства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с 20-летним юбилеем и выражаю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надежду на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дальнейшее плодотворное сотрудничество.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31" y="122929"/>
            <a:ext cx="1124000" cy="1567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7657" r="688"/>
          <a:stretch/>
        </p:blipFill>
        <p:spPr>
          <a:xfrm>
            <a:off x="1910281" y="980689"/>
            <a:ext cx="1973657" cy="2615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339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>
        <p14:prism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82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2998" y="3616573"/>
            <a:ext cx="347107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Кравцов Сергей Сергеевич</a:t>
            </a:r>
            <a:r>
              <a:rPr lang="ru-RU" sz="1400" dirty="0"/>
              <a:t>,</a:t>
            </a:r>
          </a:p>
          <a:p>
            <a:r>
              <a:rPr lang="ru-RU" sz="1400" dirty="0">
                <a:latin typeface="Cambria,Italic"/>
              </a:rPr>
              <a:t>руководитель</a:t>
            </a:r>
          </a:p>
          <a:p>
            <a:r>
              <a:rPr lang="ru-RU" sz="1400" dirty="0">
                <a:latin typeface="Cambria,Italic"/>
              </a:rPr>
              <a:t>Федеральной службы по надзору в сфере образования и науки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3272" y="1027906"/>
            <a:ext cx="705062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	Ответственная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, кропотливая, добросовестная работа сотрудников 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Росаккредагентства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 способствовала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не только созданию национальной системы государственной аккредитации в России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, но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и интеграции её на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международном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уровне.</a:t>
            </a:r>
          </a:p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	Сегодня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важно не останавливаться на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достигнутых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результатах, целенаправленно стремиться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к новым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горизонтам, эффективно используя не только кадровый, но и научный, технический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, творческий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потенциал. Хочу выразить надежду на то, что перспективное развитие получат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такие направления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деятельности </a:t>
            </a:r>
            <a:r>
              <a:rPr lang="ru-RU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Росаккредагентства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 как научная и международная деятельность.</a:t>
            </a:r>
          </a:p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	Мы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с оптимизмом смотрим в будущее и надеемся, что основная цель нашей совместной работы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– обеспечить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гражданам доступ к качественному образованию – обязательно будет достигнута.</a:t>
            </a:r>
          </a:p>
          <a:p>
            <a:endParaRPr lang="ru-RU" i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,Italic"/>
            </a:endParaRPr>
          </a:p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С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юбилеем! С новыми планами и достижениями!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4" name="Picture 6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6" y="0"/>
            <a:ext cx="1427446" cy="1289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515" y="875276"/>
            <a:ext cx="2339472" cy="2714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890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>
        <p14:prism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82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1626" y="3480383"/>
            <a:ext cx="3539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Болотов Виктор Александрович,</a:t>
            </a:r>
          </a:p>
          <a:p>
            <a:r>
              <a:rPr lang="ru-RU" sz="1400" dirty="0">
                <a:latin typeface="Cambria,Italic"/>
              </a:rPr>
              <a:t>заместитель министра общего и профессионального образования России</a:t>
            </a:r>
          </a:p>
          <a:p>
            <a:r>
              <a:rPr lang="ru-RU" sz="1400" dirty="0">
                <a:latin typeface="Cambria,Italic"/>
              </a:rPr>
              <a:t>(1996 – 2001 гг.), руководитель Федеральной службы по надзору в сфере образования</a:t>
            </a:r>
          </a:p>
          <a:p>
            <a:r>
              <a:rPr lang="ru-RU" sz="1400" dirty="0">
                <a:latin typeface="Cambria,Italic"/>
              </a:rPr>
              <a:t>и науки (2004 - 2008 гг.), академик </a:t>
            </a:r>
            <a:r>
              <a:rPr lang="ru-RU" sz="1400" dirty="0" smtClean="0">
                <a:latin typeface="Cambria,Italic"/>
              </a:rPr>
              <a:t>РАО, доктор физико-математических наук</a:t>
            </a:r>
            <a:endParaRPr lang="ru-RU" sz="1400" dirty="0">
              <a:latin typeface="Cambria,Italic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77800" y="1356724"/>
            <a:ext cx="698827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	С </a:t>
            </a:r>
            <a:r>
              <a:rPr lang="ru-RU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Росаккредагентством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 меня связывает много лет совместной, очень трудной, важной, творческой</a:t>
            </a:r>
          </a:p>
          <a:p>
            <a:pPr algn="just"/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и плодотворной работы, направленной на создание в стране национальной системы гарантии качества</a:t>
            </a:r>
          </a:p>
          <a:p>
            <a:pPr algn="just"/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профессионального образования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.</a:t>
            </a:r>
          </a:p>
          <a:p>
            <a:pPr algn="just"/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	…Сегодня </a:t>
            </a:r>
            <a:r>
              <a:rPr lang="ru-RU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Росаккредагентство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 – это успешно функционирующая структура, которая работает</a:t>
            </a:r>
          </a:p>
          <a:p>
            <a:pPr algn="just"/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на благо всей России, и чей адрес, московский и йошкар-олинский, известен во всех регионах страны.</a:t>
            </a:r>
          </a:p>
          <a:p>
            <a:pPr algn="just"/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	Поздравляю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сотрудников </a:t>
            </a:r>
            <a:r>
              <a:rPr lang="ru-RU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Росаккредагентства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 и всех тех, кто напрямую или косвенно связан с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его работой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, с юбилейной датой! Желаю учреждению дальнейшего развития и процветания,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чтобы в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дальнейшем превратиться в одно из ведущих в мире агентств по аккредитации в сфере образования!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5928" b="583"/>
          <a:stretch/>
        </p:blipFill>
        <p:spPr>
          <a:xfrm>
            <a:off x="1158842" y="788555"/>
            <a:ext cx="2477933" cy="2344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488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>
        <p14:prism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8221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29" t="12171" r="27132" b="69819"/>
          <a:stretch/>
        </p:blipFill>
        <p:spPr bwMode="auto">
          <a:xfrm>
            <a:off x="8367196" y="1110911"/>
            <a:ext cx="1828800" cy="2654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314026" y="4118290"/>
            <a:ext cx="354691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</a:rPr>
              <a:t>Шадриков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 Владимир Дмитриевич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,</a:t>
            </a:r>
          </a:p>
          <a:p>
            <a:r>
              <a:rPr lang="ru-RU" sz="1400" dirty="0">
                <a:latin typeface="Cambria,Italic"/>
              </a:rPr>
              <a:t>с 1993 по 2001 гг. заместитель председателя Государственного комитета </a:t>
            </a:r>
            <a:r>
              <a:rPr lang="ru-RU" sz="1400" dirty="0" smtClean="0">
                <a:latin typeface="Cambria,Italic"/>
              </a:rPr>
              <a:t>России по </a:t>
            </a:r>
            <a:r>
              <a:rPr lang="ru-RU" sz="1400" dirty="0">
                <a:latin typeface="Cambria,Italic"/>
              </a:rPr>
              <a:t>высшему образованию , заместитель министра образования РФ, академик </a:t>
            </a:r>
            <a:r>
              <a:rPr lang="ru-RU" sz="1400" dirty="0" smtClean="0">
                <a:latin typeface="Cambria,Italic"/>
              </a:rPr>
              <a:t>РАО, профессор, доктор психологических наук</a:t>
            </a:r>
            <a:endParaRPr lang="ru-RU" sz="1400" dirty="0">
              <a:latin typeface="Cambria,Italic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4805" y="283329"/>
            <a:ext cx="747816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	…Созданная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в стране система оценки качества образования – это положительно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зарекомендовавший себя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, живой, развивающийся организм. Несмотря на определенные объективные трудности,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связанные с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уровнем экономического развития страны, мы можем гордиться высокими технологиями в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этой области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, которые достойно конкурируют на международном уровне.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	Работая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в этой системе, важно активно сотрудничать с потребителями образовательных услуг и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академической общественностью, понимая, что оценка качества образования должна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стимулировать развитие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высших учебных заведений и системы образования в целом.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Деятельность </a:t>
            </a:r>
            <a:r>
              <a:rPr lang="ru-RU" sz="16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Росаккредагентства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по сопровождению процедур государственной аккредитации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образовательной деятельности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прежде всего направлена на достижение этой цели.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	Качество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образования – понятие неоднозначное. Критерии качества разные у молодого человека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и его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семьи, у работодателя, государства и гражданского общества. Идеально в перспективе свести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эти критерии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воедино. Сегодня, как и в те годы, 20 лет назад, необходимо найти новые отправные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точки дальнейшего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развития, определить принципы и параметры измерения качества российского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профессионального образования.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	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Желаю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коллективу 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Росаккредагентства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 и всем, чья профессиональная деятельность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связана с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российским образованием, успехов в благородном труде!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	С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праздником! С юбилеем!</a:t>
            </a:r>
            <a:endParaRPr lang="ru-RU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0911" y="120289"/>
            <a:ext cx="1316850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0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>
        <p14:prism isInverted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82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17923" y="3796919"/>
            <a:ext cx="409518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Геворкян Елена Николаевна,</a:t>
            </a:r>
          </a:p>
          <a:p>
            <a:r>
              <a:rPr lang="ru-RU" sz="1400" dirty="0">
                <a:latin typeface="Cambria,Italic"/>
              </a:rPr>
              <a:t>заместитель руководителя</a:t>
            </a:r>
          </a:p>
          <a:p>
            <a:r>
              <a:rPr lang="ru-RU" sz="1400" dirty="0">
                <a:latin typeface="Cambria,Italic"/>
              </a:rPr>
              <a:t>Федеральной службы по надзору в сфере образования и науки (2004 г. - 2008 гг.),</a:t>
            </a:r>
          </a:p>
          <a:p>
            <a:r>
              <a:rPr lang="ru-RU" sz="1400" dirty="0">
                <a:latin typeface="Cambria,Italic"/>
              </a:rPr>
              <a:t>академик </a:t>
            </a:r>
            <a:r>
              <a:rPr lang="ru-RU" sz="1400" dirty="0" smtClean="0">
                <a:latin typeface="Cambria,Italic"/>
              </a:rPr>
              <a:t>РАО, профессор, доктор экономических наук</a:t>
            </a:r>
            <a:endParaRPr lang="ru-RU" sz="1400" dirty="0">
              <a:latin typeface="Cambria,Italic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5994" y="1049459"/>
            <a:ext cx="650879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	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В девяностые годы прошлого столетия начал активно прорабатываться вопрос об оценке качества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образования. Появилась необходимость создания структуры, призванной разработать и внедрить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в практику технологии такой процедуры. Так, 20 лет тому назад появилось в стране Национальное</a:t>
            </a:r>
          </a:p>
          <a:p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аккредитационное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 агентство в сфере образования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.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	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…В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результате эволюционных преобразований процедура государственной аккредитации существенно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изменилась. Она стала более правильной и сегодня действительно соответствует понятию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«государственная аккредитация образовательных программ». Процесс изменений будет продолжаться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и дальше. Хорошо, что участвуют в нем неравнодушные, любящие свое дело люди, для которых важно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, чтобы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наше российское образование было достойным!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	От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всей души поздравляю всех, кто работал и работает в 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Росаккредагентстве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, всех, кто оказывал</a:t>
            </a:r>
          </a:p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и оказывает содействие в решении многочисленных задач, стоящих перед коллективом учреждения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, с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,Italic"/>
              </a:rPr>
              <a:t>20-летним юбилеем! Желаю мудрости, целеустремленности и профессионализма!</a:t>
            </a:r>
            <a:endParaRPr lang="ru-RU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4" t="8944" r="19044" b="82612"/>
          <a:stretch/>
        </p:blipFill>
        <p:spPr bwMode="auto">
          <a:xfrm>
            <a:off x="0" y="12157"/>
            <a:ext cx="2066290" cy="1094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6883" y="626858"/>
            <a:ext cx="2660304" cy="2660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37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>
        <p14:prism isInverted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82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34543" y="3757392"/>
            <a:ext cx="308187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Боровская Марина Александровна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,</a:t>
            </a:r>
          </a:p>
          <a:p>
            <a:r>
              <a:rPr lang="ru-RU" sz="1400" dirty="0">
                <a:latin typeface="Cambria,Italic"/>
              </a:rPr>
              <a:t>ректор Южного федерального</a:t>
            </a:r>
          </a:p>
          <a:p>
            <a:r>
              <a:rPr lang="ru-RU" sz="1400" dirty="0">
                <a:latin typeface="Cambria,Italic"/>
              </a:rPr>
              <a:t>университета, профессор,</a:t>
            </a:r>
          </a:p>
          <a:p>
            <a:r>
              <a:rPr lang="ru-RU" sz="1400" dirty="0">
                <a:latin typeface="Cambria,Italic"/>
              </a:rPr>
              <a:t>доктор экономических наук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926" t="1908"/>
          <a:stretch/>
        </p:blipFill>
        <p:spPr>
          <a:xfrm>
            <a:off x="521110" y="146070"/>
            <a:ext cx="4689988" cy="6846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653549" y="509150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Уверена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, что высокий кадровый потенциал, современный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менеджмент и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использование новых технологий будет способствовать и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дальнейшему успешному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решению всех поставленных перед вами задач.</a:t>
            </a:r>
          </a:p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	От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,Italic"/>
              </a:rPr>
              <a:t>всей души желаю вам новых побед, открытий и свершений!</a:t>
            </a:r>
            <a:endParaRPr lang="ru-RU" sz="1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818" y="521109"/>
            <a:ext cx="2735089" cy="2917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859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</TotalTime>
  <Words>978</Words>
  <Application>Microsoft Office PowerPoint</Application>
  <PresentationFormat>Широкоэкранный</PresentationFormat>
  <Paragraphs>296</Paragraphs>
  <Slides>36</Slides>
  <Notes>7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46" baseType="lpstr">
      <vt:lpstr>Arial</vt:lpstr>
      <vt:lpstr>Calibri</vt:lpstr>
      <vt:lpstr>Calibri Light</vt:lpstr>
      <vt:lpstr>Cambria</vt:lpstr>
      <vt:lpstr>Cambria,BoldItalic</vt:lpstr>
      <vt:lpstr>Cambria,Italic</vt:lpstr>
      <vt:lpstr>Monotype Corsiva,Italic</vt:lpstr>
      <vt:lpstr>Times New Roman</vt:lpstr>
      <vt:lpstr>1_Тема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Захватова Елена Валентиновна</dc:creator>
  <cp:lastModifiedBy>Захватова Елена Валентиновна</cp:lastModifiedBy>
  <cp:revision>271</cp:revision>
  <dcterms:created xsi:type="dcterms:W3CDTF">2015-04-13T09:31:16Z</dcterms:created>
  <dcterms:modified xsi:type="dcterms:W3CDTF">2015-04-27T08:33:15Z</dcterms:modified>
</cp:coreProperties>
</file>